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 id="310" r:id="rId4"/>
    <p:sldId id="301" r:id="rId5"/>
    <p:sldId id="293" r:id="rId6"/>
    <p:sldId id="302" r:id="rId7"/>
    <p:sldId id="304" r:id="rId8"/>
    <p:sldId id="303" r:id="rId9"/>
    <p:sldId id="292" r:id="rId10"/>
    <p:sldId id="296" r:id="rId11"/>
    <p:sldId id="295" r:id="rId12"/>
    <p:sldId id="297" r:id="rId13"/>
    <p:sldId id="259" r:id="rId14"/>
    <p:sldId id="298" r:id="rId15"/>
    <p:sldId id="266" r:id="rId16"/>
    <p:sldId id="268" r:id="rId17"/>
    <p:sldId id="270" r:id="rId18"/>
    <p:sldId id="273" r:id="rId19"/>
    <p:sldId id="275" r:id="rId20"/>
    <p:sldId id="286" r:id="rId21"/>
    <p:sldId id="288" r:id="rId22"/>
    <p:sldId id="289" r:id="rId23"/>
    <p:sldId id="290" r:id="rId24"/>
    <p:sldId id="291" r:id="rId25"/>
    <p:sldId id="278" r:id="rId26"/>
    <p:sldId id="279" r:id="rId27"/>
    <p:sldId id="280" r:id="rId28"/>
    <p:sldId id="305" r:id="rId29"/>
    <p:sldId id="306" r:id="rId30"/>
    <p:sldId id="307" r:id="rId31"/>
    <p:sldId id="308" r:id="rId32"/>
    <p:sldId id="281" r:id="rId33"/>
    <p:sldId id="299" r:id="rId34"/>
    <p:sldId id="300" r:id="rId35"/>
    <p:sldId id="283" r:id="rId36"/>
    <p:sldId id="282" r:id="rId37"/>
    <p:sldId id="284" r:id="rId38"/>
    <p:sldId id="285"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697B72-262C-84D8-7A88-6403E7CCA7B0}" v="155" dt="2026-08-06T17:27:13.817"/>
    <p1510:client id="{4EF3C118-BBB5-FA95-3A28-7844EDFCA1AB}" v="2421" dt="2026-08-06T11:01:19.619"/>
    <p1510:client id="{6540DD72-3735-A554-B811-B8A1BD044457}" v="104" dt="2026-08-06T12:05:11.2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8/6/2026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8/6/2026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50000"/>
            <a:lumOff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8/6/2026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logo of a golf course&#10;&#10;AI-generated content may be incorrect.">
            <a:extLst>
              <a:ext uri="{FF2B5EF4-FFF2-40B4-BE49-F238E27FC236}">
                <a16:creationId xmlns:a16="http://schemas.microsoft.com/office/drawing/2014/main" id="{B280F539-4F60-DF6F-4C77-20988D903510}"/>
              </a:ext>
            </a:extLst>
          </p:cNvPr>
          <p:cNvPicPr>
            <a:picLocks noChangeAspect="1"/>
          </p:cNvPicPr>
          <p:nvPr/>
        </p:nvPicPr>
        <p:blipFill>
          <a:blip r:embed="rId2"/>
          <a:stretch>
            <a:fillRect/>
          </a:stretch>
        </p:blipFill>
        <p:spPr>
          <a:xfrm>
            <a:off x="753766" y="199401"/>
            <a:ext cx="10684466" cy="6309644"/>
          </a:xfrm>
          <a:prstGeom prst="rect">
            <a:avLst/>
          </a:prstGeom>
        </p:spPr>
      </p:pic>
      <p:sp>
        <p:nvSpPr>
          <p:cNvPr id="2" name="Slide Number Placeholder 1">
            <a:extLst>
              <a:ext uri="{FF2B5EF4-FFF2-40B4-BE49-F238E27FC236}">
                <a16:creationId xmlns:a16="http://schemas.microsoft.com/office/drawing/2014/main" id="{39092C6E-6645-BE24-33D6-CC2A6D726577}"/>
              </a:ext>
            </a:extLst>
          </p:cNvPr>
          <p:cNvSpPr>
            <a:spLocks noGrp="1"/>
          </p:cNvSpPr>
          <p:nvPr>
            <p:ph type="sldNum" sz="quarter" idx="12"/>
          </p:nvPr>
        </p:nvSpPr>
        <p:spPr/>
        <p:txBody>
          <a:bodyPr/>
          <a:lstStyle/>
          <a:p>
            <a:fld id="{330EA680-D336-4FF7-8B7A-9848BB0A1C32}" type="slidenum">
              <a:rPr lang="en-US" smtClean="0"/>
              <a:t>1</a:t>
            </a:fld>
            <a:endParaRPr lang="en-US"/>
          </a:p>
        </p:txBody>
      </p:sp>
    </p:spTree>
    <p:extLst>
      <p:ext uri="{BB962C8B-B14F-4D97-AF65-F5344CB8AC3E}">
        <p14:creationId xmlns:p14="http://schemas.microsoft.com/office/powerpoint/2010/main" val="2994404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7CBFA-D56E-80A6-2F06-D947F6000DE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8D16A40-3A65-C186-9C8B-617DDCC6800B}"/>
              </a:ext>
            </a:extLst>
          </p:cNvPr>
          <p:cNvSpPr txBox="1"/>
          <p:nvPr/>
        </p:nvSpPr>
        <p:spPr>
          <a:xfrm>
            <a:off x="1079128" y="628083"/>
            <a:ext cx="11018710"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a:ea typeface="+mn-lt"/>
                <a:cs typeface="+mn-lt"/>
              </a:rPr>
              <a:t>3. </a:t>
            </a:r>
            <a:r>
              <a:rPr lang="en-US" sz="4000">
                <a:ea typeface="+mn-lt"/>
                <a:cs typeface="+mn-lt"/>
              </a:rPr>
              <a:t>Community Engagement:</a:t>
            </a:r>
            <a:endParaRPr lang="en-US" sz="4000"/>
          </a:p>
          <a:p>
            <a:pPr marL="742950" lvl="1" indent="-285750">
              <a:buFont typeface="Arial,Sans-Serif"/>
              <a:buChar char="•"/>
            </a:pPr>
            <a:r>
              <a:rPr lang="en-US" sz="4000">
                <a:ea typeface="+mn-lt"/>
                <a:cs typeface="+mn-lt"/>
              </a:rPr>
              <a:t>Emphasizes building strong, healthy relationships and actively engaging residents to move the city forward together.</a:t>
            </a:r>
            <a:endParaRPr lang="en-US" sz="4000" dirty="0">
              <a:ea typeface="+mn-lt"/>
              <a:cs typeface="+mn-lt"/>
            </a:endParaRPr>
          </a:p>
          <a:p>
            <a:r>
              <a:rPr lang="en-US" sz="4000">
                <a:ea typeface="+mn-lt"/>
                <a:cs typeface="+mn-lt"/>
              </a:rPr>
              <a:t>4. Transparency:</a:t>
            </a:r>
            <a:endParaRPr lang="en-US" sz="4000" dirty="0">
              <a:ea typeface="+mn-lt"/>
              <a:cs typeface="+mn-lt"/>
            </a:endParaRPr>
          </a:p>
          <a:p>
            <a:pPr marL="742950" lvl="1" indent="-285750">
              <a:buFont typeface="Arial,Sans-Serif"/>
              <a:buChar char="•"/>
            </a:pPr>
            <a:r>
              <a:rPr lang="en-US" sz="4000" dirty="0">
                <a:ea typeface="+mn-lt"/>
                <a:cs typeface="+mn-lt"/>
              </a:rPr>
              <a:t>Highlights clear standards </a:t>
            </a:r>
            <a:r>
              <a:rPr lang="en-US" sz="4000">
                <a:ea typeface="+mn-lt"/>
                <a:cs typeface="+mn-lt"/>
              </a:rPr>
              <a:t>openness regarding goals and the </a:t>
            </a:r>
            <a:r>
              <a:rPr lang="en-US" sz="4000" dirty="0">
                <a:ea typeface="+mn-lt"/>
                <a:cs typeface="+mn-lt"/>
              </a:rPr>
              <a:t>processes used to achieve them, so </a:t>
            </a:r>
            <a:r>
              <a:rPr lang="en-US" sz="4000">
                <a:ea typeface="+mn-lt"/>
                <a:cs typeface="+mn-lt"/>
              </a:rPr>
              <a:t>everyone stays informed.</a:t>
            </a:r>
            <a:endParaRPr lang="en-US" sz="4000"/>
          </a:p>
          <a:p>
            <a:pPr algn="ctr"/>
            <a:endParaRPr lang="en-US" sz="1400">
              <a:highlight>
                <a:srgbClr val="FFFFFF"/>
              </a:highlight>
            </a:endParaRPr>
          </a:p>
        </p:txBody>
      </p:sp>
      <p:sp>
        <p:nvSpPr>
          <p:cNvPr id="3" name="Slide Number Placeholder 2">
            <a:extLst>
              <a:ext uri="{FF2B5EF4-FFF2-40B4-BE49-F238E27FC236}">
                <a16:creationId xmlns:a16="http://schemas.microsoft.com/office/drawing/2014/main" id="{FBFB03A4-AD86-26CD-2BE0-C5C5A2C8F22F}"/>
              </a:ext>
            </a:extLst>
          </p:cNvPr>
          <p:cNvSpPr>
            <a:spLocks noGrp="1"/>
          </p:cNvSpPr>
          <p:nvPr>
            <p:ph type="sldNum" sz="quarter" idx="12"/>
          </p:nvPr>
        </p:nvSpPr>
        <p:spPr/>
        <p:txBody>
          <a:bodyPr/>
          <a:lstStyle/>
          <a:p>
            <a:fld id="{330EA680-D336-4FF7-8B7A-9848BB0A1C32}" type="slidenum">
              <a:rPr lang="en-US" smtClean="0"/>
              <a:t>10</a:t>
            </a:fld>
            <a:endParaRPr lang="en-US"/>
          </a:p>
        </p:txBody>
      </p:sp>
    </p:spTree>
    <p:extLst>
      <p:ext uri="{BB962C8B-B14F-4D97-AF65-F5344CB8AC3E}">
        <p14:creationId xmlns:p14="http://schemas.microsoft.com/office/powerpoint/2010/main" val="3228905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25DA9-7AB6-34AC-B84E-357681AC02C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EAF02F4-336C-9727-828E-7042B02B3CC5}"/>
              </a:ext>
            </a:extLst>
          </p:cNvPr>
          <p:cNvSpPr txBox="1"/>
          <p:nvPr/>
        </p:nvSpPr>
        <p:spPr>
          <a:xfrm>
            <a:off x="1540091" y="703342"/>
            <a:ext cx="9428859" cy="65248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b="1" u="sng"/>
              <a:t>Our Goal Tonight</a:t>
            </a:r>
          </a:p>
          <a:p>
            <a:pPr marL="285750" indent="-285750">
              <a:buFont typeface="Arial"/>
              <a:buChar char="•"/>
            </a:pPr>
            <a:endParaRPr lang="en-US" dirty="0"/>
          </a:p>
          <a:p>
            <a:pPr marL="285750" indent="-285750">
              <a:buFont typeface="Arial"/>
              <a:buChar char="•"/>
            </a:pPr>
            <a:r>
              <a:rPr lang="en-US" sz="3600"/>
              <a:t>Provide you with information</a:t>
            </a:r>
            <a:endParaRPr lang="en-US" sz="3600" dirty="0"/>
          </a:p>
          <a:p>
            <a:pPr marL="285750" indent="-285750">
              <a:buFont typeface="Arial"/>
              <a:buChar char="•"/>
            </a:pPr>
            <a:r>
              <a:rPr lang="en-US" sz="3600"/>
              <a:t>Cause you to pause and consider;</a:t>
            </a:r>
            <a:endParaRPr lang="en-US" sz="3600" dirty="0"/>
          </a:p>
          <a:p>
            <a:pPr marL="742950" lvl="1" indent="-285750">
              <a:buFont typeface="Courier New"/>
              <a:buChar char="o"/>
            </a:pPr>
            <a:r>
              <a:rPr lang="en-US" sz="3600"/>
              <a:t>Does this pass the "Sniff Test"?</a:t>
            </a:r>
            <a:endParaRPr lang="en-US" sz="3600" dirty="0"/>
          </a:p>
          <a:p>
            <a:pPr marL="742950" lvl="1" indent="-285750">
              <a:buFont typeface="Courier New"/>
              <a:buChar char="o"/>
            </a:pPr>
            <a:r>
              <a:rPr lang="en-US" sz="3600"/>
              <a:t>Was it fair and equitable?</a:t>
            </a:r>
            <a:endParaRPr lang="en-US" sz="3600" dirty="0"/>
          </a:p>
          <a:p>
            <a:pPr marL="742950" lvl="1" indent="-285750">
              <a:buFont typeface="Courier New"/>
              <a:buChar char="o"/>
            </a:pPr>
            <a:r>
              <a:rPr lang="en-US" sz="3600"/>
              <a:t>Does it make sense?</a:t>
            </a:r>
            <a:endParaRPr lang="en-US" sz="3600" dirty="0"/>
          </a:p>
          <a:p>
            <a:pPr marL="742950" lvl="1" indent="-285750">
              <a:buFont typeface="Courier New"/>
              <a:buChar char="o"/>
            </a:pPr>
            <a:r>
              <a:rPr lang="en-US" sz="3600"/>
              <a:t>Should we be concerned?</a:t>
            </a:r>
            <a:endParaRPr lang="en-US" sz="3600" dirty="0"/>
          </a:p>
          <a:p>
            <a:pPr marL="742950" lvl="1" indent="-285750">
              <a:buFont typeface="Courier New"/>
              <a:buChar char="o"/>
            </a:pPr>
            <a:r>
              <a:rPr lang="en-US" sz="3600"/>
              <a:t>Is this important enough for me?</a:t>
            </a:r>
            <a:endParaRPr lang="en-US" sz="3600" dirty="0"/>
          </a:p>
          <a:p>
            <a:pPr lvl="1"/>
            <a:endParaRPr lang="en-US" sz="3600" dirty="0"/>
          </a:p>
          <a:p>
            <a:pPr marL="742950" lvl="1" indent="-285750">
              <a:buFont typeface="Courier New"/>
              <a:buChar char="o"/>
            </a:pPr>
            <a:endParaRPr lang="en-US" dirty="0"/>
          </a:p>
          <a:p>
            <a:pPr marL="742950" lvl="1" indent="-285750">
              <a:buFont typeface="Courier New"/>
              <a:buChar char="o"/>
            </a:pPr>
            <a:endParaRPr lang="en-US" dirty="0"/>
          </a:p>
          <a:p>
            <a:pPr marL="742950" lvl="1" indent="-285750">
              <a:buFont typeface="Courier New"/>
              <a:buChar char="o"/>
            </a:pPr>
            <a:endParaRPr lang="en-US" dirty="0"/>
          </a:p>
          <a:p>
            <a:pPr algn="ctr"/>
            <a:endParaRPr lang="en-US" sz="1400">
              <a:highlight>
                <a:srgbClr val="FFFFFF"/>
              </a:highlight>
            </a:endParaRPr>
          </a:p>
        </p:txBody>
      </p:sp>
      <p:sp>
        <p:nvSpPr>
          <p:cNvPr id="3" name="Slide Number Placeholder 2">
            <a:extLst>
              <a:ext uri="{FF2B5EF4-FFF2-40B4-BE49-F238E27FC236}">
                <a16:creationId xmlns:a16="http://schemas.microsoft.com/office/drawing/2014/main" id="{630D1FB6-2669-C63C-8020-88C402A64CB2}"/>
              </a:ext>
            </a:extLst>
          </p:cNvPr>
          <p:cNvSpPr>
            <a:spLocks noGrp="1"/>
          </p:cNvSpPr>
          <p:nvPr>
            <p:ph type="sldNum" sz="quarter" idx="12"/>
          </p:nvPr>
        </p:nvSpPr>
        <p:spPr/>
        <p:txBody>
          <a:bodyPr/>
          <a:lstStyle/>
          <a:p>
            <a:fld id="{330EA680-D336-4FF7-8B7A-9848BB0A1C32}" type="slidenum">
              <a:rPr lang="en-US" smtClean="0"/>
              <a:t>11</a:t>
            </a:fld>
            <a:endParaRPr lang="en-US"/>
          </a:p>
        </p:txBody>
      </p:sp>
    </p:spTree>
    <p:extLst>
      <p:ext uri="{BB962C8B-B14F-4D97-AF65-F5344CB8AC3E}">
        <p14:creationId xmlns:p14="http://schemas.microsoft.com/office/powerpoint/2010/main" val="301476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34511-994A-64B1-BCAE-CA2EE9F9559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9F260AD-0D5F-43F2-7095-675BA96254E1}"/>
              </a:ext>
            </a:extLst>
          </p:cNvPr>
          <p:cNvSpPr txBox="1"/>
          <p:nvPr/>
        </p:nvSpPr>
        <p:spPr>
          <a:xfrm>
            <a:off x="1540091" y="703342"/>
            <a:ext cx="9428859" cy="54784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b="1" u="sng"/>
              <a:t>What Can You D0?</a:t>
            </a:r>
            <a:endParaRPr lang="en-US" sz="4400" b="1" u="sng" dirty="0"/>
          </a:p>
          <a:p>
            <a:pPr marL="285750" indent="-285750">
              <a:buFont typeface="Arial"/>
              <a:buChar char="•"/>
            </a:pPr>
            <a:endParaRPr lang="en-US" dirty="0"/>
          </a:p>
          <a:p>
            <a:pPr marL="285750" indent="-285750">
              <a:buFont typeface="Arial"/>
              <a:buChar char="•"/>
            </a:pPr>
            <a:r>
              <a:rPr lang="en-US" sz="4400"/>
              <a:t>We Strongly encourage you to;</a:t>
            </a:r>
            <a:endParaRPr lang="en-US" sz="4400" dirty="0"/>
          </a:p>
          <a:p>
            <a:pPr marL="742950" lvl="1" indent="-285750">
              <a:buFont typeface="Courier New"/>
              <a:buChar char="o"/>
            </a:pPr>
            <a:r>
              <a:rPr lang="en-US" sz="4400"/>
              <a:t>At the very least, Show up Tuesday night</a:t>
            </a:r>
            <a:endParaRPr lang="en-US" sz="4400" dirty="0"/>
          </a:p>
          <a:p>
            <a:pPr marL="742950" lvl="1" indent="-285750">
              <a:buFont typeface="Courier New"/>
              <a:buChar char="o"/>
            </a:pPr>
            <a:r>
              <a:rPr lang="en-US" sz="4400"/>
              <a:t>Exercise</a:t>
            </a:r>
            <a:r>
              <a:rPr lang="en-US" sz="4400" dirty="0"/>
              <a:t> your right to speak</a:t>
            </a:r>
          </a:p>
          <a:p>
            <a:pPr lvl="1"/>
            <a:endParaRPr lang="en-US" sz="4400" dirty="0"/>
          </a:p>
          <a:p>
            <a:pPr marL="742950" lvl="1" indent="-285750">
              <a:buFont typeface="Courier New"/>
              <a:buChar char="o"/>
            </a:pPr>
            <a:endParaRPr lang="en-US" dirty="0"/>
          </a:p>
          <a:p>
            <a:pPr marL="742950" lvl="1" indent="-285750">
              <a:buFont typeface="Courier New"/>
              <a:buChar char="o"/>
            </a:pPr>
            <a:endParaRPr lang="en-US" dirty="0"/>
          </a:p>
          <a:p>
            <a:pPr marL="742950" lvl="1" indent="-285750">
              <a:buFont typeface="Courier New"/>
              <a:buChar char="o"/>
            </a:pPr>
            <a:endParaRPr lang="en-US" dirty="0"/>
          </a:p>
          <a:p>
            <a:pPr algn="ctr"/>
            <a:endParaRPr lang="en-US" sz="1400">
              <a:highlight>
                <a:srgbClr val="FFFFFF"/>
              </a:highlight>
            </a:endParaRPr>
          </a:p>
        </p:txBody>
      </p:sp>
      <p:sp>
        <p:nvSpPr>
          <p:cNvPr id="3" name="Slide Number Placeholder 2">
            <a:extLst>
              <a:ext uri="{FF2B5EF4-FFF2-40B4-BE49-F238E27FC236}">
                <a16:creationId xmlns:a16="http://schemas.microsoft.com/office/drawing/2014/main" id="{84620118-D7F8-C3B1-DD50-81086EB1C22B}"/>
              </a:ext>
            </a:extLst>
          </p:cNvPr>
          <p:cNvSpPr>
            <a:spLocks noGrp="1"/>
          </p:cNvSpPr>
          <p:nvPr>
            <p:ph type="sldNum" sz="quarter" idx="12"/>
          </p:nvPr>
        </p:nvSpPr>
        <p:spPr/>
        <p:txBody>
          <a:bodyPr/>
          <a:lstStyle/>
          <a:p>
            <a:fld id="{330EA680-D336-4FF7-8B7A-9848BB0A1C32}" type="slidenum">
              <a:rPr lang="en-US" smtClean="0"/>
              <a:t>12</a:t>
            </a:fld>
            <a:endParaRPr lang="en-US"/>
          </a:p>
        </p:txBody>
      </p:sp>
    </p:spTree>
    <p:extLst>
      <p:ext uri="{BB962C8B-B14F-4D97-AF65-F5344CB8AC3E}">
        <p14:creationId xmlns:p14="http://schemas.microsoft.com/office/powerpoint/2010/main" val="3389094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4312C79-44AF-D125-F81A-CEC4DD452BE8}"/>
              </a:ext>
            </a:extLst>
          </p:cNvPr>
          <p:cNvSpPr txBox="1"/>
          <p:nvPr/>
        </p:nvSpPr>
        <p:spPr>
          <a:xfrm>
            <a:off x="815716" y="168808"/>
            <a:ext cx="9625357" cy="6370975"/>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4800" b="1" u="sng"/>
              <a:t>TIMELINE</a:t>
            </a:r>
            <a:endParaRPr lang="en-US" sz="4800" b="1" u="sng" dirty="0"/>
          </a:p>
          <a:p>
            <a:pPr marL="685800" indent="-685800">
              <a:buFont typeface="Arial"/>
              <a:buChar char="•"/>
            </a:pPr>
            <a:r>
              <a:rPr lang="en-US" sz="4000" b="1" u="sng"/>
              <a:t>Dragas</a:t>
            </a:r>
            <a:endParaRPr lang="en-US" sz="4000" b="1" u="sng" dirty="0"/>
          </a:p>
          <a:p>
            <a:pPr marL="685800" indent="-685800">
              <a:buFont typeface="Arial"/>
              <a:buChar char="•"/>
            </a:pPr>
            <a:r>
              <a:rPr lang="en-US" sz="4000" b="1" u="sng"/>
              <a:t>City Council Members</a:t>
            </a:r>
            <a:endParaRPr lang="en-US" sz="4000" b="1" u="sng" dirty="0"/>
          </a:p>
          <a:p>
            <a:pPr marL="685800" indent="-685800">
              <a:buFont typeface="Arial"/>
              <a:buChar char="•"/>
            </a:pPr>
            <a:r>
              <a:rPr lang="en-US" sz="4000" b="1" u="sng"/>
              <a:t>VBED</a:t>
            </a:r>
            <a:endParaRPr lang="en-US" sz="4000" b="1" u="sng" dirty="0"/>
          </a:p>
          <a:p>
            <a:pPr marL="685800" indent="-685800">
              <a:buFont typeface="Arial"/>
              <a:buChar char="•"/>
            </a:pPr>
            <a:r>
              <a:rPr lang="en-US" sz="4000" b="1" u="sng"/>
              <a:t>VBDA</a:t>
            </a:r>
            <a:endParaRPr lang="en-US" sz="4000" b="1" u="sng" dirty="0"/>
          </a:p>
          <a:p>
            <a:pPr marL="685800" indent="-685800">
              <a:buFont typeface="Arial"/>
              <a:buChar char="•"/>
            </a:pPr>
            <a:r>
              <a:rPr lang="en-US" sz="4000" b="1" u="sng" dirty="0"/>
              <a:t>City </a:t>
            </a:r>
            <a:r>
              <a:rPr lang="en-US" sz="4000" b="1" u="sng"/>
              <a:t>Manager</a:t>
            </a:r>
            <a:endParaRPr lang="en-US" sz="4000" b="1" u="sng" dirty="0"/>
          </a:p>
          <a:p>
            <a:pPr marL="685800" indent="-685800">
              <a:buFont typeface="Arial"/>
              <a:buChar char="•"/>
            </a:pPr>
            <a:r>
              <a:rPr lang="en-US" sz="4000" b="1" u="sng">
                <a:ea typeface="+mn-lt"/>
                <a:cs typeface="+mn-lt"/>
              </a:rPr>
              <a:t>City Attorney</a:t>
            </a:r>
            <a:endParaRPr lang="en-US" sz="4000" b="1" u="sng" dirty="0">
              <a:ea typeface="+mn-lt"/>
              <a:cs typeface="+mn-lt"/>
            </a:endParaRPr>
          </a:p>
          <a:p>
            <a:pPr algn="ctr"/>
            <a:r>
              <a:rPr lang="en-US" sz="4000" b="1" u="sng">
                <a:ea typeface="+mn-lt"/>
                <a:cs typeface="+mn-lt"/>
              </a:rPr>
              <a:t>Communications on VBN</a:t>
            </a:r>
            <a:endParaRPr lang="en-US" sz="4000">
              <a:ea typeface="+mn-lt"/>
              <a:cs typeface="+mn-lt"/>
            </a:endParaRPr>
          </a:p>
          <a:p>
            <a:pPr algn="ctr"/>
            <a:r>
              <a:rPr lang="en-US" sz="4000" b="1" u="sng" dirty="0">
                <a:ea typeface="+mn-lt"/>
                <a:cs typeface="+mn-lt"/>
              </a:rPr>
              <a:t>Emails from April 29, 2024 to Sept. 18, 2024</a:t>
            </a:r>
            <a:endParaRPr lang="en-US" sz="4000" dirty="0"/>
          </a:p>
        </p:txBody>
      </p:sp>
      <p:sp>
        <p:nvSpPr>
          <p:cNvPr id="2" name="Slide Number Placeholder 1">
            <a:extLst>
              <a:ext uri="{FF2B5EF4-FFF2-40B4-BE49-F238E27FC236}">
                <a16:creationId xmlns:a16="http://schemas.microsoft.com/office/drawing/2014/main" id="{F33DCE6F-9AB1-9C51-C60B-6B9CFF479D1C}"/>
              </a:ext>
            </a:extLst>
          </p:cNvPr>
          <p:cNvSpPr>
            <a:spLocks noGrp="1"/>
          </p:cNvSpPr>
          <p:nvPr>
            <p:ph type="sldNum" sz="quarter" idx="12"/>
          </p:nvPr>
        </p:nvSpPr>
        <p:spPr/>
        <p:txBody>
          <a:bodyPr/>
          <a:lstStyle/>
          <a:p>
            <a:fld id="{330EA680-D336-4FF7-8B7A-9848BB0A1C32}" type="slidenum">
              <a:rPr lang="en-US" smtClean="0"/>
              <a:t>13</a:t>
            </a:fld>
            <a:endParaRPr lang="en-US"/>
          </a:p>
        </p:txBody>
      </p:sp>
    </p:spTree>
    <p:extLst>
      <p:ext uri="{BB962C8B-B14F-4D97-AF65-F5344CB8AC3E}">
        <p14:creationId xmlns:p14="http://schemas.microsoft.com/office/powerpoint/2010/main" val="1098689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7208B-B053-57C8-6E53-3BF77EB5639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C7F6007-745B-D7C9-C9E7-5C7DADB77DFD}"/>
              </a:ext>
            </a:extLst>
          </p:cNvPr>
          <p:cNvSpPr txBox="1"/>
          <p:nvPr/>
        </p:nvSpPr>
        <p:spPr>
          <a:xfrm>
            <a:off x="1558901" y="245076"/>
            <a:ext cx="8562320" cy="5016758"/>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4800" b="1" u="sng"/>
              <a:t>April 19, 2024</a:t>
            </a:r>
          </a:p>
          <a:p>
            <a:pPr algn="ctr"/>
            <a:endParaRPr lang="en-US" sz="3600" dirty="0"/>
          </a:p>
          <a:p>
            <a:pPr algn="ctr"/>
            <a:r>
              <a:rPr lang="en-US" sz="4000" b="1" u="sng"/>
              <a:t>16 months</a:t>
            </a:r>
            <a:r>
              <a:rPr lang="en-US" sz="4000"/>
              <a:t> prior to notifying all </a:t>
            </a:r>
            <a:endParaRPr lang="en-US" sz="4000" dirty="0"/>
          </a:p>
          <a:p>
            <a:pPr algn="ctr"/>
            <a:r>
              <a:rPr lang="en-US" sz="4000"/>
              <a:t>City Council Members </a:t>
            </a:r>
          </a:p>
          <a:p>
            <a:pPr algn="ctr"/>
            <a:r>
              <a:rPr lang="en-US" sz="4000"/>
              <a:t>of an unsolicited Proposal from </a:t>
            </a:r>
            <a:endParaRPr lang="en-US"/>
          </a:p>
          <a:p>
            <a:pPr algn="ctr"/>
            <a:r>
              <a:rPr lang="en-US" sz="4000"/>
              <a:t>Helen Dragas, the CEO and President of The Dragas Companies</a:t>
            </a:r>
            <a:endParaRPr lang="en-US"/>
          </a:p>
          <a:p>
            <a:pPr algn="ctr"/>
            <a:endParaRPr lang="en-US" sz="3600" dirty="0"/>
          </a:p>
        </p:txBody>
      </p:sp>
      <p:sp>
        <p:nvSpPr>
          <p:cNvPr id="2" name="Slide Number Placeholder 1">
            <a:extLst>
              <a:ext uri="{FF2B5EF4-FFF2-40B4-BE49-F238E27FC236}">
                <a16:creationId xmlns:a16="http://schemas.microsoft.com/office/drawing/2014/main" id="{67178E3F-1DF4-83CD-4115-B86FD50750D9}"/>
              </a:ext>
            </a:extLst>
          </p:cNvPr>
          <p:cNvSpPr>
            <a:spLocks noGrp="1"/>
          </p:cNvSpPr>
          <p:nvPr>
            <p:ph type="sldNum" sz="quarter" idx="12"/>
          </p:nvPr>
        </p:nvSpPr>
        <p:spPr/>
        <p:txBody>
          <a:bodyPr/>
          <a:lstStyle/>
          <a:p>
            <a:fld id="{330EA680-D336-4FF7-8B7A-9848BB0A1C32}" type="slidenum">
              <a:rPr lang="en-US" smtClean="0"/>
              <a:t>14</a:t>
            </a:fld>
            <a:endParaRPr lang="en-US"/>
          </a:p>
        </p:txBody>
      </p:sp>
    </p:spTree>
    <p:extLst>
      <p:ext uri="{BB962C8B-B14F-4D97-AF65-F5344CB8AC3E}">
        <p14:creationId xmlns:p14="http://schemas.microsoft.com/office/powerpoint/2010/main" val="4254356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CEBD3-995F-8A66-4A75-00E8F165B8F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E7FDC0D-0A25-1FE9-085B-4229CB76E958}"/>
              </a:ext>
            </a:extLst>
          </p:cNvPr>
          <p:cNvSpPr txBox="1"/>
          <p:nvPr/>
        </p:nvSpPr>
        <p:spPr>
          <a:xfrm>
            <a:off x="692121" y="-2403"/>
            <a:ext cx="10378955" cy="670952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4800" b="1" u="sng"/>
              <a:t>July 18, 2024</a:t>
            </a:r>
            <a:endParaRPr lang="en-US"/>
          </a:p>
          <a:p>
            <a:pPr algn="ctr"/>
            <a:endParaRPr lang="en-US" sz="4000" dirty="0"/>
          </a:p>
          <a:p>
            <a:pPr algn="ctr"/>
            <a:r>
              <a:rPr lang="en-US" sz="3800"/>
              <a:t>Email from Charles Rigney to City Attorney Alexander Stiles and Amanda Jarratt.  </a:t>
            </a:r>
          </a:p>
          <a:p>
            <a:pPr algn="ctr"/>
            <a:r>
              <a:rPr lang="en-US" sz="3800"/>
              <a:t>He received an email and phone call from Helen Dragas asking to keep their discussion </a:t>
            </a:r>
            <a:r>
              <a:rPr lang="en-US" sz="3800" b="1" u="sng"/>
              <a:t>confidential</a:t>
            </a:r>
            <a:r>
              <a:rPr lang="en-US" sz="3800" dirty="0"/>
              <a:t>.</a:t>
            </a:r>
          </a:p>
          <a:p>
            <a:pPr algn="ctr"/>
            <a:r>
              <a:rPr lang="en-US" sz="3800"/>
              <a:t>Mr. Rigney also states it would require a redesign and movement of several holes, but it would </a:t>
            </a:r>
            <a:r>
              <a:rPr lang="en-US" sz="3800" b="1"/>
              <a:t>“check down several boxes for us if we play our cards right”.</a:t>
            </a:r>
          </a:p>
        </p:txBody>
      </p:sp>
      <p:sp>
        <p:nvSpPr>
          <p:cNvPr id="2" name="Slide Number Placeholder 1">
            <a:extLst>
              <a:ext uri="{FF2B5EF4-FFF2-40B4-BE49-F238E27FC236}">
                <a16:creationId xmlns:a16="http://schemas.microsoft.com/office/drawing/2014/main" id="{FD5732E3-8C8C-2A7F-B452-D918210D5ACB}"/>
              </a:ext>
            </a:extLst>
          </p:cNvPr>
          <p:cNvSpPr>
            <a:spLocks noGrp="1"/>
          </p:cNvSpPr>
          <p:nvPr>
            <p:ph type="sldNum" sz="quarter" idx="12"/>
          </p:nvPr>
        </p:nvSpPr>
        <p:spPr/>
        <p:txBody>
          <a:bodyPr/>
          <a:lstStyle/>
          <a:p>
            <a:fld id="{330EA680-D336-4FF7-8B7A-9848BB0A1C32}" type="slidenum">
              <a:rPr lang="en-US" smtClean="0"/>
              <a:t>15</a:t>
            </a:fld>
            <a:endParaRPr lang="en-US"/>
          </a:p>
        </p:txBody>
      </p:sp>
    </p:spTree>
    <p:extLst>
      <p:ext uri="{BB962C8B-B14F-4D97-AF65-F5344CB8AC3E}">
        <p14:creationId xmlns:p14="http://schemas.microsoft.com/office/powerpoint/2010/main" val="152408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5194B-FD92-B176-9740-E302DB4328F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C521EA7-BF0B-113E-723C-9532F8CB5B62}"/>
              </a:ext>
            </a:extLst>
          </p:cNvPr>
          <p:cNvSpPr txBox="1"/>
          <p:nvPr/>
        </p:nvSpPr>
        <p:spPr>
          <a:xfrm>
            <a:off x="748376" y="400034"/>
            <a:ext cx="10378955" cy="4370427"/>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4800" b="1" u="sng"/>
              <a:t>July 29, 2024</a:t>
            </a:r>
            <a:endParaRPr lang="en-US"/>
          </a:p>
          <a:p>
            <a:pPr algn="ctr"/>
            <a:endParaRPr lang="en-US" sz="4000" dirty="0"/>
          </a:p>
          <a:p>
            <a:pPr algn="ctr"/>
            <a:r>
              <a:rPr lang="en-US" sz="3800"/>
              <a:t>Email from Amanda Jarratt, Deputy City Manager to City attorney Alexander Stiles and VBED Deputy Director Emily Archer saying that after speaking with Helen Dragas, they can move on with an NDA</a:t>
            </a:r>
          </a:p>
        </p:txBody>
      </p:sp>
      <p:sp>
        <p:nvSpPr>
          <p:cNvPr id="2" name="Slide Number Placeholder 1">
            <a:extLst>
              <a:ext uri="{FF2B5EF4-FFF2-40B4-BE49-F238E27FC236}">
                <a16:creationId xmlns:a16="http://schemas.microsoft.com/office/drawing/2014/main" id="{C2C430DF-635E-F456-4436-89174FA20126}"/>
              </a:ext>
            </a:extLst>
          </p:cNvPr>
          <p:cNvSpPr>
            <a:spLocks noGrp="1"/>
          </p:cNvSpPr>
          <p:nvPr>
            <p:ph type="sldNum" sz="quarter" idx="12"/>
          </p:nvPr>
        </p:nvSpPr>
        <p:spPr/>
        <p:txBody>
          <a:bodyPr/>
          <a:lstStyle/>
          <a:p>
            <a:fld id="{330EA680-D336-4FF7-8B7A-9848BB0A1C32}" type="slidenum">
              <a:rPr lang="en-US" smtClean="0"/>
              <a:t>16</a:t>
            </a:fld>
            <a:endParaRPr lang="en-US"/>
          </a:p>
        </p:txBody>
      </p:sp>
    </p:spTree>
    <p:extLst>
      <p:ext uri="{BB962C8B-B14F-4D97-AF65-F5344CB8AC3E}">
        <p14:creationId xmlns:p14="http://schemas.microsoft.com/office/powerpoint/2010/main" val="33316618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ED749-AB5F-7140-4272-62C0404084C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662293D-B3FE-4E1D-0A0E-E4421A0A15BE}"/>
              </a:ext>
            </a:extLst>
          </p:cNvPr>
          <p:cNvSpPr txBox="1"/>
          <p:nvPr/>
        </p:nvSpPr>
        <p:spPr>
          <a:xfrm>
            <a:off x="748376" y="984809"/>
            <a:ext cx="10378955" cy="3200876"/>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4800" b="1" u="sng"/>
              <a:t>Aug 13, 2024</a:t>
            </a:r>
            <a:endParaRPr lang="en-US"/>
          </a:p>
          <a:p>
            <a:pPr algn="ctr"/>
            <a:endParaRPr lang="en-US" sz="4000" dirty="0"/>
          </a:p>
          <a:p>
            <a:pPr algn="ctr"/>
            <a:r>
              <a:rPr lang="en-US" sz="3800"/>
              <a:t>Email from City Attorney Stiles confirming Signed NDA between City Manager Patrick Duhaney and Helen Dragas</a:t>
            </a:r>
          </a:p>
        </p:txBody>
      </p:sp>
      <p:sp>
        <p:nvSpPr>
          <p:cNvPr id="2" name="Slide Number Placeholder 1">
            <a:extLst>
              <a:ext uri="{FF2B5EF4-FFF2-40B4-BE49-F238E27FC236}">
                <a16:creationId xmlns:a16="http://schemas.microsoft.com/office/drawing/2014/main" id="{FD7387A0-0FF0-902D-1838-A1AE0F0C0562}"/>
              </a:ext>
            </a:extLst>
          </p:cNvPr>
          <p:cNvSpPr>
            <a:spLocks noGrp="1"/>
          </p:cNvSpPr>
          <p:nvPr>
            <p:ph type="sldNum" sz="quarter" idx="12"/>
          </p:nvPr>
        </p:nvSpPr>
        <p:spPr/>
        <p:txBody>
          <a:bodyPr/>
          <a:lstStyle/>
          <a:p>
            <a:fld id="{330EA680-D336-4FF7-8B7A-9848BB0A1C32}" type="slidenum">
              <a:rPr lang="en-US" smtClean="0"/>
              <a:t>17</a:t>
            </a:fld>
            <a:endParaRPr lang="en-US"/>
          </a:p>
        </p:txBody>
      </p:sp>
    </p:spTree>
    <p:extLst>
      <p:ext uri="{BB962C8B-B14F-4D97-AF65-F5344CB8AC3E}">
        <p14:creationId xmlns:p14="http://schemas.microsoft.com/office/powerpoint/2010/main" val="1947104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9B1C2-DB68-22A9-06E8-2A1D8B67619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7A7D05D-E22E-C830-8B97-DEB8A775C432}"/>
              </a:ext>
            </a:extLst>
          </p:cNvPr>
          <p:cNvSpPr txBox="1"/>
          <p:nvPr/>
        </p:nvSpPr>
        <p:spPr>
          <a:xfrm>
            <a:off x="794910" y="125165"/>
            <a:ext cx="10378955" cy="6432530"/>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4800" b="1" u="sng"/>
              <a:t>Aug 27, 2024</a:t>
            </a:r>
            <a:endParaRPr lang="en-US"/>
          </a:p>
          <a:p>
            <a:pPr algn="ctr"/>
            <a:endParaRPr lang="en-US" sz="4000" dirty="0"/>
          </a:p>
          <a:p>
            <a:pPr algn="ctr"/>
            <a:r>
              <a:rPr lang="en-US" sz="3600"/>
              <a:t>Email from Drew Vakos, Vice President of Business Development for The Dragas Companies, to Mac Weaver, Vice President of Business Development and Asset Management for The Dragas Companies and Amanda Jarratt, Deputy City Manager</a:t>
            </a:r>
          </a:p>
          <a:p>
            <a:pPr algn="ctr"/>
            <a:endParaRPr lang="en-US" sz="3600" dirty="0"/>
          </a:p>
          <a:p>
            <a:pPr algn="ctr"/>
            <a:r>
              <a:rPr lang="en-US" sz="3600"/>
              <a:t>This email has an attachment with a list of documents that Dragas requests.  This is just 20 days after the signing of the NDA</a:t>
            </a:r>
          </a:p>
        </p:txBody>
      </p:sp>
      <p:sp>
        <p:nvSpPr>
          <p:cNvPr id="2" name="Slide Number Placeholder 1">
            <a:extLst>
              <a:ext uri="{FF2B5EF4-FFF2-40B4-BE49-F238E27FC236}">
                <a16:creationId xmlns:a16="http://schemas.microsoft.com/office/drawing/2014/main" id="{6A252F38-5852-7862-748B-6B3675B82989}"/>
              </a:ext>
            </a:extLst>
          </p:cNvPr>
          <p:cNvSpPr>
            <a:spLocks noGrp="1"/>
          </p:cNvSpPr>
          <p:nvPr>
            <p:ph type="sldNum" sz="quarter" idx="12"/>
          </p:nvPr>
        </p:nvSpPr>
        <p:spPr/>
        <p:txBody>
          <a:bodyPr/>
          <a:lstStyle/>
          <a:p>
            <a:fld id="{330EA680-D336-4FF7-8B7A-9848BB0A1C32}" type="slidenum">
              <a:rPr lang="en-US" smtClean="0"/>
              <a:t>18</a:t>
            </a:fld>
            <a:endParaRPr lang="en-US"/>
          </a:p>
        </p:txBody>
      </p:sp>
    </p:spTree>
    <p:extLst>
      <p:ext uri="{BB962C8B-B14F-4D97-AF65-F5344CB8AC3E}">
        <p14:creationId xmlns:p14="http://schemas.microsoft.com/office/powerpoint/2010/main" val="2215607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45968-2E6A-3979-0909-D526F1F3C67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32DC454-9ACB-9ABB-C123-8B1A48EFF1A6}"/>
              </a:ext>
            </a:extLst>
          </p:cNvPr>
          <p:cNvSpPr txBox="1"/>
          <p:nvPr/>
        </p:nvSpPr>
        <p:spPr>
          <a:xfrm>
            <a:off x="761024" y="223365"/>
            <a:ext cx="10378955" cy="618630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4800" b="1" u="sng"/>
              <a:t>September 17,</a:t>
            </a:r>
            <a:r>
              <a:rPr lang="en-US" sz="4800" b="1" u="sng" dirty="0"/>
              <a:t> 2024</a:t>
            </a:r>
            <a:endParaRPr lang="en-US" dirty="0"/>
          </a:p>
          <a:p>
            <a:pPr algn="ctr"/>
            <a:endParaRPr lang="en-US" sz="4000" dirty="0"/>
          </a:p>
          <a:p>
            <a:pPr algn="ctr"/>
            <a:r>
              <a:rPr lang="en-US" sz="4400"/>
              <a:t>Emily Archer, Deputy Director of VBED sends an email to Helen Dragas and Drew Vakos.  </a:t>
            </a:r>
          </a:p>
          <a:p>
            <a:pPr algn="ctr"/>
            <a:r>
              <a:rPr lang="en-US" sz="4400"/>
              <a:t>This email provides a sharable folder with all documents provided to The Dragas Companies as requested via the email from August 27</a:t>
            </a:r>
            <a:endParaRPr lang="en-US"/>
          </a:p>
        </p:txBody>
      </p:sp>
      <p:sp>
        <p:nvSpPr>
          <p:cNvPr id="2" name="Slide Number Placeholder 1">
            <a:extLst>
              <a:ext uri="{FF2B5EF4-FFF2-40B4-BE49-F238E27FC236}">
                <a16:creationId xmlns:a16="http://schemas.microsoft.com/office/drawing/2014/main" id="{EDFC6727-5189-4A89-31FE-33D53D8D43C6}"/>
              </a:ext>
            </a:extLst>
          </p:cNvPr>
          <p:cNvSpPr>
            <a:spLocks noGrp="1"/>
          </p:cNvSpPr>
          <p:nvPr>
            <p:ph type="sldNum" sz="quarter" idx="12"/>
          </p:nvPr>
        </p:nvSpPr>
        <p:spPr/>
        <p:txBody>
          <a:bodyPr/>
          <a:lstStyle/>
          <a:p>
            <a:fld id="{330EA680-D336-4FF7-8B7A-9848BB0A1C32}" type="slidenum">
              <a:rPr lang="en-US" smtClean="0"/>
              <a:t>19</a:t>
            </a:fld>
            <a:endParaRPr lang="en-US"/>
          </a:p>
        </p:txBody>
      </p:sp>
    </p:spTree>
    <p:extLst>
      <p:ext uri="{BB962C8B-B14F-4D97-AF65-F5344CB8AC3E}">
        <p14:creationId xmlns:p14="http://schemas.microsoft.com/office/powerpoint/2010/main" val="4134488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3574F70-2EE7-9B08-4D61-E8A8A2B553E8}"/>
              </a:ext>
            </a:extLst>
          </p:cNvPr>
          <p:cNvPicPr>
            <a:picLocks noChangeAspect="1"/>
          </p:cNvPicPr>
          <p:nvPr/>
        </p:nvPicPr>
        <p:blipFill>
          <a:blip r:embed="rId2"/>
          <a:stretch>
            <a:fillRect/>
          </a:stretch>
        </p:blipFill>
        <p:spPr>
          <a:xfrm>
            <a:off x="2306251" y="199401"/>
            <a:ext cx="6482787" cy="4522150"/>
          </a:xfrm>
          <a:prstGeom prst="rect">
            <a:avLst/>
          </a:prstGeom>
        </p:spPr>
      </p:pic>
      <p:sp>
        <p:nvSpPr>
          <p:cNvPr id="5" name="TextBox 4">
            <a:extLst>
              <a:ext uri="{FF2B5EF4-FFF2-40B4-BE49-F238E27FC236}">
                <a16:creationId xmlns:a16="http://schemas.microsoft.com/office/drawing/2014/main" id="{C4B4B98F-45C9-F979-A9A7-378B800A9856}"/>
              </a:ext>
            </a:extLst>
          </p:cNvPr>
          <p:cNvSpPr txBox="1"/>
          <p:nvPr/>
        </p:nvSpPr>
        <p:spPr>
          <a:xfrm>
            <a:off x="641043" y="5155962"/>
            <a:ext cx="1068659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dirty="0"/>
              <a:t>WELCOME TO OUR TOWNHALL. </a:t>
            </a:r>
          </a:p>
          <a:p>
            <a:pPr algn="ctr"/>
            <a:r>
              <a:rPr lang="en-US" sz="3200" dirty="0"/>
              <a:t> SPONSORED BY FRIENDS OF VIRGINIA </a:t>
            </a:r>
            <a:r>
              <a:rPr lang="en-US" sz="3200"/>
              <a:t>BEACH NATIONAL</a:t>
            </a:r>
            <a:endParaRPr lang="en-US" sz="3200" dirty="0"/>
          </a:p>
        </p:txBody>
      </p:sp>
      <p:sp>
        <p:nvSpPr>
          <p:cNvPr id="2" name="Slide Number Placeholder 1">
            <a:extLst>
              <a:ext uri="{FF2B5EF4-FFF2-40B4-BE49-F238E27FC236}">
                <a16:creationId xmlns:a16="http://schemas.microsoft.com/office/drawing/2014/main" id="{5DADA141-9497-D9CE-7639-3D7A812A6D3C}"/>
              </a:ext>
            </a:extLst>
          </p:cNvPr>
          <p:cNvSpPr>
            <a:spLocks noGrp="1"/>
          </p:cNvSpPr>
          <p:nvPr>
            <p:ph type="sldNum" sz="quarter" idx="12"/>
          </p:nvPr>
        </p:nvSpPr>
        <p:spPr/>
        <p:txBody>
          <a:bodyPr/>
          <a:lstStyle/>
          <a:p>
            <a:fld id="{330EA680-D336-4FF7-8B7A-9848BB0A1C32}" type="slidenum">
              <a:rPr lang="en-US" smtClean="0"/>
              <a:t>2</a:t>
            </a:fld>
            <a:endParaRPr lang="en-US"/>
          </a:p>
        </p:txBody>
      </p:sp>
    </p:spTree>
    <p:extLst>
      <p:ext uri="{BB962C8B-B14F-4D97-AF65-F5344CB8AC3E}">
        <p14:creationId xmlns:p14="http://schemas.microsoft.com/office/powerpoint/2010/main" val="109857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454A5-9CC4-AC0C-823D-15A93015886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8E0201F-4811-577D-ECB5-3CFBF5E57E7F}"/>
              </a:ext>
            </a:extLst>
          </p:cNvPr>
          <p:cNvSpPr txBox="1"/>
          <p:nvPr/>
        </p:nvSpPr>
        <p:spPr>
          <a:xfrm>
            <a:off x="772658" y="433506"/>
            <a:ext cx="10378955" cy="6370975"/>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4400" b="1" u="sng"/>
              <a:t>September 23, 2024@ 3:35  (First known contact to Council Members directly.)</a:t>
            </a:r>
          </a:p>
          <a:p>
            <a:pPr algn="ctr"/>
            <a:r>
              <a:rPr lang="en-US" sz="3200" dirty="0"/>
              <a:t>Helen Dragas sends a text to Micheal (</a:t>
            </a:r>
            <a:r>
              <a:rPr lang="en-US" sz="3200" dirty="0" err="1"/>
              <a:t>Berlucci</a:t>
            </a:r>
            <a:r>
              <a:rPr lang="en-US" sz="3200" dirty="0"/>
              <a:t>,  District 3 Councilman). She asks him if there is any chance he has any availability tomorrow after 10am to meet with her and Drew Vakos (Vice President of Business Development for The Dragas Companies). “</a:t>
            </a:r>
            <a:r>
              <a:rPr lang="en-US" sz="3200" b="1" dirty="0"/>
              <a:t>This is regarding a large exciting project we’ve been exploring in Virginia Beach</a:t>
            </a:r>
            <a:r>
              <a:rPr lang="en-US" sz="3200" dirty="0"/>
              <a:t>”.</a:t>
            </a:r>
          </a:p>
          <a:p>
            <a:pPr algn="ctr"/>
            <a:r>
              <a:rPr lang="en-US" sz="3200"/>
              <a:t>Michael responds if they could meet at 1pm at city hall.</a:t>
            </a:r>
            <a:endParaRPr lang="en-US" sz="3200" dirty="0"/>
          </a:p>
          <a:p>
            <a:pPr algn="ctr"/>
            <a:r>
              <a:rPr lang="en-US" sz="3200"/>
              <a:t>Helen responds that works for them....see you then</a:t>
            </a:r>
            <a:endParaRPr lang="en-US" sz="3200" dirty="0"/>
          </a:p>
          <a:p>
            <a:pPr algn="ctr"/>
            <a:endParaRPr lang="en-US" sz="3200" dirty="0"/>
          </a:p>
        </p:txBody>
      </p:sp>
      <p:sp>
        <p:nvSpPr>
          <p:cNvPr id="2" name="Slide Number Placeholder 1">
            <a:extLst>
              <a:ext uri="{FF2B5EF4-FFF2-40B4-BE49-F238E27FC236}">
                <a16:creationId xmlns:a16="http://schemas.microsoft.com/office/drawing/2014/main" id="{07B61265-9673-E863-F340-A4F93E2C18DF}"/>
              </a:ext>
            </a:extLst>
          </p:cNvPr>
          <p:cNvSpPr>
            <a:spLocks noGrp="1"/>
          </p:cNvSpPr>
          <p:nvPr>
            <p:ph type="sldNum" sz="quarter" idx="12"/>
          </p:nvPr>
        </p:nvSpPr>
        <p:spPr/>
        <p:txBody>
          <a:bodyPr/>
          <a:lstStyle/>
          <a:p>
            <a:fld id="{330EA680-D336-4FF7-8B7A-9848BB0A1C32}" type="slidenum">
              <a:rPr lang="en-US" smtClean="0"/>
              <a:t>20</a:t>
            </a:fld>
            <a:endParaRPr lang="en-US"/>
          </a:p>
        </p:txBody>
      </p:sp>
    </p:spTree>
    <p:extLst>
      <p:ext uri="{BB962C8B-B14F-4D97-AF65-F5344CB8AC3E}">
        <p14:creationId xmlns:p14="http://schemas.microsoft.com/office/powerpoint/2010/main" val="27180717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B5C43-EED1-5284-6826-09C9269D3AC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12D3B2C-FAAF-17BB-2E0E-1D7D364F0337}"/>
              </a:ext>
            </a:extLst>
          </p:cNvPr>
          <p:cNvSpPr txBox="1"/>
          <p:nvPr/>
        </p:nvSpPr>
        <p:spPr>
          <a:xfrm>
            <a:off x="761024" y="469587"/>
            <a:ext cx="10378955" cy="5693866"/>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4800" b="1" u="sng" dirty="0"/>
              <a:t>September 23, 2024@ 354pm </a:t>
            </a:r>
          </a:p>
          <a:p>
            <a:pPr algn="ctr"/>
            <a:r>
              <a:rPr lang="en-US" sz="4800" b="1" u="sng"/>
              <a:t>(20 minutes after texting Michael(Berlucci)</a:t>
            </a:r>
            <a:endParaRPr lang="en-US" sz="4800" b="1" u="sng" dirty="0"/>
          </a:p>
          <a:p>
            <a:pPr algn="ctr"/>
            <a:endParaRPr lang="en-US" sz="4000" dirty="0"/>
          </a:p>
          <a:p>
            <a:pPr algn="ctr"/>
            <a:r>
              <a:rPr lang="en-US" sz="3600"/>
              <a:t>First text message from Helen Dragas to Rosemary and Bob, our Mayor and Vice Mayor. Helen wants to know if the three of them could meet prior to Tuesday as she has </a:t>
            </a:r>
            <a:r>
              <a:rPr lang="en-US" sz="3600" b="1"/>
              <a:t>"an exciting proposal to discuss before your next council meeting".</a:t>
            </a:r>
          </a:p>
        </p:txBody>
      </p:sp>
      <p:sp>
        <p:nvSpPr>
          <p:cNvPr id="2" name="Slide Number Placeholder 1">
            <a:extLst>
              <a:ext uri="{FF2B5EF4-FFF2-40B4-BE49-F238E27FC236}">
                <a16:creationId xmlns:a16="http://schemas.microsoft.com/office/drawing/2014/main" id="{67A6A82F-957C-425B-EB8A-65932322FA5F}"/>
              </a:ext>
            </a:extLst>
          </p:cNvPr>
          <p:cNvSpPr>
            <a:spLocks noGrp="1"/>
          </p:cNvSpPr>
          <p:nvPr>
            <p:ph type="sldNum" sz="quarter" idx="12"/>
          </p:nvPr>
        </p:nvSpPr>
        <p:spPr/>
        <p:txBody>
          <a:bodyPr/>
          <a:lstStyle/>
          <a:p>
            <a:fld id="{330EA680-D336-4FF7-8B7A-9848BB0A1C32}" type="slidenum">
              <a:rPr lang="en-US" smtClean="0"/>
              <a:t>21</a:t>
            </a:fld>
            <a:endParaRPr lang="en-US"/>
          </a:p>
        </p:txBody>
      </p:sp>
    </p:spTree>
    <p:extLst>
      <p:ext uri="{BB962C8B-B14F-4D97-AF65-F5344CB8AC3E}">
        <p14:creationId xmlns:p14="http://schemas.microsoft.com/office/powerpoint/2010/main" val="3222846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5E5E6-8386-1EB8-E6F2-02A26B261F0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F784A36-8687-CDD5-0DDA-3C05210C4ABD}"/>
              </a:ext>
            </a:extLst>
          </p:cNvPr>
          <p:cNvPicPr>
            <a:picLocks noChangeAspect="1"/>
          </p:cNvPicPr>
          <p:nvPr/>
        </p:nvPicPr>
        <p:blipFill>
          <a:blip r:embed="rId2"/>
          <a:srcRect l="15368" t="12214" r="44676" b="31891"/>
          <a:stretch>
            <a:fillRect/>
          </a:stretch>
        </p:blipFill>
        <p:spPr>
          <a:xfrm>
            <a:off x="3364883" y="1733404"/>
            <a:ext cx="2117425" cy="3833273"/>
          </a:xfrm>
          <a:prstGeom prst="rect">
            <a:avLst/>
          </a:prstGeom>
        </p:spPr>
      </p:pic>
      <p:pic>
        <p:nvPicPr>
          <p:cNvPr id="5" name="Picture 4">
            <a:extLst>
              <a:ext uri="{FF2B5EF4-FFF2-40B4-BE49-F238E27FC236}">
                <a16:creationId xmlns:a16="http://schemas.microsoft.com/office/drawing/2014/main" id="{80D17AB6-3CA4-D0A1-A7C7-B7CF195A84FE}"/>
              </a:ext>
            </a:extLst>
          </p:cNvPr>
          <p:cNvPicPr>
            <a:picLocks noChangeAspect="1"/>
          </p:cNvPicPr>
          <p:nvPr/>
        </p:nvPicPr>
        <p:blipFill>
          <a:blip r:embed="rId3"/>
          <a:srcRect l="16685" t="11705" r="26235" b="36132"/>
          <a:stretch>
            <a:fillRect/>
          </a:stretch>
        </p:blipFill>
        <p:spPr>
          <a:xfrm>
            <a:off x="5988258" y="500245"/>
            <a:ext cx="2780584" cy="3577333"/>
          </a:xfrm>
          <a:prstGeom prst="rect">
            <a:avLst/>
          </a:prstGeom>
        </p:spPr>
      </p:pic>
      <p:pic>
        <p:nvPicPr>
          <p:cNvPr id="6" name="Picture 5">
            <a:extLst>
              <a:ext uri="{FF2B5EF4-FFF2-40B4-BE49-F238E27FC236}">
                <a16:creationId xmlns:a16="http://schemas.microsoft.com/office/drawing/2014/main" id="{F7F5E47E-6627-618F-A23A-C1834728837D}"/>
              </a:ext>
            </a:extLst>
          </p:cNvPr>
          <p:cNvPicPr>
            <a:picLocks noChangeAspect="1"/>
          </p:cNvPicPr>
          <p:nvPr/>
        </p:nvPicPr>
        <p:blipFill>
          <a:blip r:embed="rId4"/>
          <a:srcRect l="16685" t="12723" r="35455" b="31985"/>
          <a:stretch>
            <a:fillRect/>
          </a:stretch>
        </p:blipFill>
        <p:spPr>
          <a:xfrm>
            <a:off x="9204945" y="1733405"/>
            <a:ext cx="2536256" cy="3791982"/>
          </a:xfrm>
          <a:prstGeom prst="rect">
            <a:avLst/>
          </a:prstGeom>
        </p:spPr>
      </p:pic>
      <p:pic>
        <p:nvPicPr>
          <p:cNvPr id="7" name="Picture 6">
            <a:extLst>
              <a:ext uri="{FF2B5EF4-FFF2-40B4-BE49-F238E27FC236}">
                <a16:creationId xmlns:a16="http://schemas.microsoft.com/office/drawing/2014/main" id="{BE55084C-C5BC-D32E-EC5D-3F1C1FF19A59}"/>
              </a:ext>
            </a:extLst>
          </p:cNvPr>
          <p:cNvPicPr>
            <a:picLocks noChangeAspect="1"/>
          </p:cNvPicPr>
          <p:nvPr/>
        </p:nvPicPr>
        <p:blipFill>
          <a:blip r:embed="rId5"/>
          <a:srcRect l="24149" t="11365" r="30626" b="15066"/>
          <a:stretch>
            <a:fillRect/>
          </a:stretch>
        </p:blipFill>
        <p:spPr>
          <a:xfrm>
            <a:off x="462303" y="279206"/>
            <a:ext cx="2396650" cy="5045302"/>
          </a:xfrm>
          <a:prstGeom prst="rect">
            <a:avLst/>
          </a:prstGeom>
        </p:spPr>
      </p:pic>
      <p:sp>
        <p:nvSpPr>
          <p:cNvPr id="2" name="Slide Number Placeholder 1">
            <a:extLst>
              <a:ext uri="{FF2B5EF4-FFF2-40B4-BE49-F238E27FC236}">
                <a16:creationId xmlns:a16="http://schemas.microsoft.com/office/drawing/2014/main" id="{781A2FE2-356D-115B-F080-99BEB006FCDC}"/>
              </a:ext>
            </a:extLst>
          </p:cNvPr>
          <p:cNvSpPr>
            <a:spLocks noGrp="1"/>
          </p:cNvSpPr>
          <p:nvPr>
            <p:ph type="sldNum" sz="quarter" idx="12"/>
          </p:nvPr>
        </p:nvSpPr>
        <p:spPr/>
        <p:txBody>
          <a:bodyPr/>
          <a:lstStyle/>
          <a:p>
            <a:fld id="{330EA680-D336-4FF7-8B7A-9848BB0A1C32}" type="slidenum">
              <a:rPr lang="en-US" smtClean="0"/>
              <a:t>22</a:t>
            </a:fld>
            <a:endParaRPr lang="en-US"/>
          </a:p>
        </p:txBody>
      </p:sp>
    </p:spTree>
    <p:extLst>
      <p:ext uri="{BB962C8B-B14F-4D97-AF65-F5344CB8AC3E}">
        <p14:creationId xmlns:p14="http://schemas.microsoft.com/office/powerpoint/2010/main" val="2858294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DFD73-306B-8AF4-EF54-294B99F9EF3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6D7DC3C-73B3-A290-8729-36C5ACAF5293}"/>
              </a:ext>
            </a:extLst>
          </p:cNvPr>
          <p:cNvSpPr txBox="1"/>
          <p:nvPr/>
        </p:nvSpPr>
        <p:spPr>
          <a:xfrm>
            <a:off x="761024" y="69479"/>
            <a:ext cx="10378955" cy="6494085"/>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4800" b="1" u="sng"/>
              <a:t>September 24, 2024</a:t>
            </a:r>
            <a:endParaRPr lang="en-US"/>
          </a:p>
          <a:p>
            <a:pPr algn="ctr"/>
            <a:endParaRPr lang="en-US" sz="4800" b="1" u="sng" dirty="0"/>
          </a:p>
          <a:p>
            <a:pPr algn="ctr"/>
            <a:r>
              <a:rPr lang="en-US" sz="4000" b="1" dirty="0"/>
              <a:t>Texts continue between Helen, Bob and Rosemary...  Our Mayor and Vice Mayor.  They continue to text throughout the day as Helen Dragas asks for a time and place to meet and Rosemary suggests Friday the 27th at 10am.  Rosemary says the meeting can take place in the </a:t>
            </a:r>
            <a:r>
              <a:rPr lang="en-US" sz="4000" b="1"/>
              <a:t>Mayor's</a:t>
            </a:r>
            <a:r>
              <a:rPr lang="en-US" sz="4000" b="1" dirty="0"/>
              <a:t> office.</a:t>
            </a:r>
          </a:p>
        </p:txBody>
      </p:sp>
      <p:sp>
        <p:nvSpPr>
          <p:cNvPr id="2" name="Slide Number Placeholder 1">
            <a:extLst>
              <a:ext uri="{FF2B5EF4-FFF2-40B4-BE49-F238E27FC236}">
                <a16:creationId xmlns:a16="http://schemas.microsoft.com/office/drawing/2014/main" id="{DAC360F2-23FF-C3CD-BF7A-F11ACD1036A5}"/>
              </a:ext>
            </a:extLst>
          </p:cNvPr>
          <p:cNvSpPr>
            <a:spLocks noGrp="1"/>
          </p:cNvSpPr>
          <p:nvPr>
            <p:ph type="sldNum" sz="quarter" idx="12"/>
          </p:nvPr>
        </p:nvSpPr>
        <p:spPr/>
        <p:txBody>
          <a:bodyPr/>
          <a:lstStyle/>
          <a:p>
            <a:fld id="{330EA680-D336-4FF7-8B7A-9848BB0A1C32}" type="slidenum">
              <a:rPr lang="en-US" smtClean="0"/>
              <a:t>23</a:t>
            </a:fld>
            <a:endParaRPr lang="en-US"/>
          </a:p>
        </p:txBody>
      </p:sp>
    </p:spTree>
    <p:extLst>
      <p:ext uri="{BB962C8B-B14F-4D97-AF65-F5344CB8AC3E}">
        <p14:creationId xmlns:p14="http://schemas.microsoft.com/office/powerpoint/2010/main" val="12841479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A8C1A-CB71-B3ED-9CA6-293857FB165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B5BDB4D-F9CD-250A-D133-BEDB432CFF54}"/>
              </a:ext>
            </a:extLst>
          </p:cNvPr>
          <p:cNvPicPr>
            <a:picLocks noChangeAspect="1"/>
          </p:cNvPicPr>
          <p:nvPr/>
        </p:nvPicPr>
        <p:blipFill>
          <a:blip r:embed="rId2"/>
          <a:srcRect l="15807" t="11705" r="34358" b="33248"/>
          <a:stretch>
            <a:fillRect/>
          </a:stretch>
        </p:blipFill>
        <p:spPr>
          <a:xfrm>
            <a:off x="881112" y="174504"/>
            <a:ext cx="2640959" cy="3775103"/>
          </a:xfrm>
          <a:prstGeom prst="rect">
            <a:avLst/>
          </a:prstGeom>
        </p:spPr>
      </p:pic>
      <p:pic>
        <p:nvPicPr>
          <p:cNvPr id="4" name="Picture 3">
            <a:extLst>
              <a:ext uri="{FF2B5EF4-FFF2-40B4-BE49-F238E27FC236}">
                <a16:creationId xmlns:a16="http://schemas.microsoft.com/office/drawing/2014/main" id="{D7884573-8B4E-D327-B57B-D3408A9C0546}"/>
              </a:ext>
            </a:extLst>
          </p:cNvPr>
          <p:cNvPicPr>
            <a:picLocks noChangeAspect="1"/>
          </p:cNvPicPr>
          <p:nvPr/>
        </p:nvPicPr>
        <p:blipFill>
          <a:blip r:embed="rId3"/>
          <a:srcRect l="16026" t="12214" r="31065" b="34436"/>
          <a:stretch>
            <a:fillRect/>
          </a:stretch>
        </p:blipFill>
        <p:spPr>
          <a:xfrm>
            <a:off x="3527753" y="2896763"/>
            <a:ext cx="2530453" cy="3658771"/>
          </a:xfrm>
          <a:prstGeom prst="rect">
            <a:avLst/>
          </a:prstGeom>
        </p:spPr>
      </p:pic>
      <p:pic>
        <p:nvPicPr>
          <p:cNvPr id="5" name="Picture 4">
            <a:extLst>
              <a:ext uri="{FF2B5EF4-FFF2-40B4-BE49-F238E27FC236}">
                <a16:creationId xmlns:a16="http://schemas.microsoft.com/office/drawing/2014/main" id="{CEE0258C-E075-153D-6E58-21A0EB8D1098}"/>
              </a:ext>
            </a:extLst>
          </p:cNvPr>
          <p:cNvPicPr>
            <a:picLocks noChangeAspect="1"/>
          </p:cNvPicPr>
          <p:nvPr/>
        </p:nvPicPr>
        <p:blipFill>
          <a:blip r:embed="rId4"/>
          <a:srcRect l="15368" t="12892" r="29528" b="23579"/>
          <a:stretch>
            <a:fillRect/>
          </a:stretch>
        </p:blipFill>
        <p:spPr>
          <a:xfrm>
            <a:off x="8791951" y="2064962"/>
            <a:ext cx="2629345" cy="4356785"/>
          </a:xfrm>
          <a:prstGeom prst="rect">
            <a:avLst/>
          </a:prstGeom>
        </p:spPr>
      </p:pic>
      <p:pic>
        <p:nvPicPr>
          <p:cNvPr id="6" name="Picture 5">
            <a:extLst>
              <a:ext uri="{FF2B5EF4-FFF2-40B4-BE49-F238E27FC236}">
                <a16:creationId xmlns:a16="http://schemas.microsoft.com/office/drawing/2014/main" id="{A5ED377C-C495-2788-893A-F066D11DA002}"/>
              </a:ext>
            </a:extLst>
          </p:cNvPr>
          <p:cNvPicPr>
            <a:picLocks noChangeAspect="1"/>
          </p:cNvPicPr>
          <p:nvPr/>
        </p:nvPicPr>
        <p:blipFill>
          <a:blip r:embed="rId5"/>
          <a:srcRect l="15148" t="12383" r="24805" b="28838"/>
          <a:stretch>
            <a:fillRect/>
          </a:stretch>
        </p:blipFill>
        <p:spPr>
          <a:xfrm>
            <a:off x="6098777" y="174504"/>
            <a:ext cx="2687693" cy="4036868"/>
          </a:xfrm>
          <a:prstGeom prst="rect">
            <a:avLst/>
          </a:prstGeom>
        </p:spPr>
      </p:pic>
      <p:sp>
        <p:nvSpPr>
          <p:cNvPr id="2" name="Slide Number Placeholder 1">
            <a:extLst>
              <a:ext uri="{FF2B5EF4-FFF2-40B4-BE49-F238E27FC236}">
                <a16:creationId xmlns:a16="http://schemas.microsoft.com/office/drawing/2014/main" id="{1CA7E708-3DEC-BB81-0759-F7266796F990}"/>
              </a:ext>
            </a:extLst>
          </p:cNvPr>
          <p:cNvSpPr>
            <a:spLocks noGrp="1"/>
          </p:cNvSpPr>
          <p:nvPr>
            <p:ph type="sldNum" sz="quarter" idx="12"/>
          </p:nvPr>
        </p:nvSpPr>
        <p:spPr/>
        <p:txBody>
          <a:bodyPr/>
          <a:lstStyle/>
          <a:p>
            <a:fld id="{330EA680-D336-4FF7-8B7A-9848BB0A1C32}" type="slidenum">
              <a:rPr lang="en-US" smtClean="0"/>
              <a:t>24</a:t>
            </a:fld>
            <a:endParaRPr lang="en-US"/>
          </a:p>
        </p:txBody>
      </p:sp>
    </p:spTree>
    <p:extLst>
      <p:ext uri="{BB962C8B-B14F-4D97-AF65-F5344CB8AC3E}">
        <p14:creationId xmlns:p14="http://schemas.microsoft.com/office/powerpoint/2010/main" val="5483552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7F155-33EF-93EC-9797-1D28A5BF989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B0EEC9B-5529-503A-3034-DC326D2C88C3}"/>
              </a:ext>
            </a:extLst>
          </p:cNvPr>
          <p:cNvSpPr txBox="1"/>
          <p:nvPr/>
        </p:nvSpPr>
        <p:spPr>
          <a:xfrm>
            <a:off x="139603" y="125061"/>
            <a:ext cx="11528884" cy="67300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lnSpc>
                <a:spcPts val="2180"/>
              </a:lnSpc>
            </a:pPr>
            <a:r>
              <a:rPr lang="en-US" sz="2800" b="1" u="sng"/>
              <a:t>August of 2025</a:t>
            </a:r>
            <a:r>
              <a:rPr lang="en-US" sz="2800"/>
              <a:t> – A letter from City Manager Patrick Duhaney to all City Council Members stating that an unsolicited proposal had been received concerning the sale of VBN. </a:t>
            </a:r>
            <a:endParaRPr lang="en-US" sz="2800" dirty="0"/>
          </a:p>
          <a:p>
            <a:pPr>
              <a:lnSpc>
                <a:spcPts val="2180"/>
              </a:lnSpc>
            </a:pPr>
            <a:endParaRPr lang="en-US" sz="2800" dirty="0"/>
          </a:p>
          <a:p>
            <a:pPr>
              <a:lnSpc>
                <a:spcPts val="2180"/>
              </a:lnSpc>
            </a:pPr>
            <a:r>
              <a:rPr lang="en-US" sz="2800" b="1" u="sng"/>
              <a:t>September 2, 2025 </a:t>
            </a:r>
            <a:r>
              <a:rPr lang="en-US" sz="2800"/>
              <a:t>- Closed City Council Session where City Council authorizes an RFP, Request for Proposal. </a:t>
            </a:r>
            <a:endParaRPr lang="en-US" sz="2800" dirty="0"/>
          </a:p>
          <a:p>
            <a:pPr>
              <a:lnSpc>
                <a:spcPts val="2180"/>
              </a:lnSpc>
            </a:pPr>
            <a:endParaRPr lang="en-US" sz="2800" b="1" u="sng" dirty="0"/>
          </a:p>
          <a:p>
            <a:pPr>
              <a:lnSpc>
                <a:spcPts val="2180"/>
              </a:lnSpc>
            </a:pPr>
            <a:r>
              <a:rPr lang="en-US" sz="2800" b="1" u="sng"/>
              <a:t>October 2025</a:t>
            </a:r>
            <a:r>
              <a:rPr lang="en-US" sz="2800"/>
              <a:t> - RFP widely advertised for 45 days seeking proposals to acquire and maintain a publicly accessible 18-hole course </a:t>
            </a:r>
            <a:br>
              <a:rPr lang="en-US" sz="2800" dirty="0"/>
            </a:br>
            <a:endParaRPr lang="en-US" sz="2800"/>
          </a:p>
          <a:p>
            <a:pPr>
              <a:lnSpc>
                <a:spcPts val="2180"/>
              </a:lnSpc>
            </a:pPr>
            <a:r>
              <a:rPr lang="en-US" sz="2800" b="1" u="sng"/>
              <a:t>November 2025</a:t>
            </a:r>
            <a:r>
              <a:rPr lang="en-US" sz="2800"/>
              <a:t> - Nine (9) responses received, 4 with a housing </a:t>
            </a:r>
            <a:br>
              <a:rPr lang="en-US" sz="2800" dirty="0"/>
            </a:br>
            <a:r>
              <a:rPr lang="en-US" sz="2800"/>
              <a:t>component, and 5 for new golf course operations </a:t>
            </a:r>
            <a:br>
              <a:rPr lang="en-US" sz="2800" dirty="0"/>
            </a:br>
            <a:endParaRPr lang="en-US" sz="2800"/>
          </a:p>
          <a:p>
            <a:pPr>
              <a:lnSpc>
                <a:spcPts val="2180"/>
              </a:lnSpc>
            </a:pPr>
            <a:r>
              <a:rPr lang="en-US" sz="2800" b="1" u="sng"/>
              <a:t>December 2025 to January 2026</a:t>
            </a:r>
            <a:r>
              <a:rPr lang="en-US" sz="2800"/>
              <a:t> – Four (4) shortlisted respondents </a:t>
            </a:r>
            <a:br>
              <a:rPr lang="en-US" sz="2800" dirty="0"/>
            </a:br>
            <a:r>
              <a:rPr lang="en-US" sz="2800"/>
              <a:t>identified after a Review Committee convened and Council closed </a:t>
            </a:r>
            <a:br>
              <a:rPr lang="en-US" sz="2800" dirty="0"/>
            </a:br>
            <a:r>
              <a:rPr lang="en-US" sz="2800"/>
              <a:t>briefings, 2 with a housing component and 2 for new golf course </a:t>
            </a:r>
            <a:br>
              <a:rPr lang="en-US" sz="2800" dirty="0"/>
            </a:br>
            <a:r>
              <a:rPr lang="en-US" sz="2800"/>
              <a:t>operations </a:t>
            </a:r>
            <a:br>
              <a:rPr lang="en-US" sz="2800" dirty="0"/>
            </a:br>
            <a:endParaRPr lang="en-US" sz="2800"/>
          </a:p>
          <a:p>
            <a:pPr>
              <a:lnSpc>
                <a:spcPts val="2180"/>
              </a:lnSpc>
            </a:pPr>
            <a:r>
              <a:rPr lang="en-US" sz="2800" b="1" u="sng"/>
              <a:t>January to February 2026</a:t>
            </a:r>
            <a:r>
              <a:rPr lang="en-US" sz="2800"/>
              <a:t> - Interviews conducted</a:t>
            </a:r>
            <a:endParaRPr lang="en-US"/>
          </a:p>
          <a:p>
            <a:pPr algn="l">
              <a:lnSpc>
                <a:spcPts val="2180"/>
              </a:lnSpc>
            </a:pPr>
            <a:r>
              <a:rPr lang="en-US" sz="2800" dirty="0"/>
              <a:t> </a:t>
            </a:r>
            <a:br>
              <a:rPr lang="en-US" sz="2800" dirty="0"/>
            </a:br>
            <a:r>
              <a:rPr lang="en-US" sz="2800" b="1" u="sng"/>
              <a:t>February 2026</a:t>
            </a:r>
            <a:r>
              <a:rPr lang="en-US" sz="2800"/>
              <a:t> – City Council authorized negotiation of a term sheet with the top-ranking respondent </a:t>
            </a:r>
            <a:endParaRPr lang="en-US"/>
          </a:p>
          <a:p>
            <a:pPr algn="ctr"/>
            <a:endParaRPr lang="en-US" sz="2800" dirty="0"/>
          </a:p>
        </p:txBody>
      </p:sp>
      <p:sp>
        <p:nvSpPr>
          <p:cNvPr id="2" name="Slide Number Placeholder 1">
            <a:extLst>
              <a:ext uri="{FF2B5EF4-FFF2-40B4-BE49-F238E27FC236}">
                <a16:creationId xmlns:a16="http://schemas.microsoft.com/office/drawing/2014/main" id="{7FF31644-7933-211C-600A-348AFBF5B289}"/>
              </a:ext>
            </a:extLst>
          </p:cNvPr>
          <p:cNvSpPr>
            <a:spLocks noGrp="1"/>
          </p:cNvSpPr>
          <p:nvPr>
            <p:ph type="sldNum" sz="quarter" idx="12"/>
          </p:nvPr>
        </p:nvSpPr>
        <p:spPr/>
        <p:txBody>
          <a:bodyPr/>
          <a:lstStyle/>
          <a:p>
            <a:fld id="{330EA680-D336-4FF7-8B7A-9848BB0A1C32}" type="slidenum">
              <a:rPr lang="en-US" smtClean="0"/>
              <a:t>25</a:t>
            </a:fld>
            <a:endParaRPr lang="en-US"/>
          </a:p>
        </p:txBody>
      </p:sp>
    </p:spTree>
    <p:extLst>
      <p:ext uri="{BB962C8B-B14F-4D97-AF65-F5344CB8AC3E}">
        <p14:creationId xmlns:p14="http://schemas.microsoft.com/office/powerpoint/2010/main" val="12533747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532D3-19A5-D837-EE27-324C7FAA3D5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4057BC9-84ED-2F1E-F4F2-E0EFF241810E}"/>
              </a:ext>
            </a:extLst>
          </p:cNvPr>
          <p:cNvSpPr txBox="1"/>
          <p:nvPr/>
        </p:nvSpPr>
        <p:spPr>
          <a:xfrm>
            <a:off x="528352" y="1869096"/>
            <a:ext cx="10704695" cy="2585323"/>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5400"/>
              <a:t>THAT TOP-RANKING RESPONDENT IS?</a:t>
            </a:r>
            <a:endParaRPr lang="en-US" sz="5400" dirty="0"/>
          </a:p>
          <a:p>
            <a:pPr algn="ctr"/>
            <a:endParaRPr lang="en-US" sz="5400" dirty="0"/>
          </a:p>
        </p:txBody>
      </p:sp>
      <p:sp>
        <p:nvSpPr>
          <p:cNvPr id="2" name="Slide Number Placeholder 1">
            <a:extLst>
              <a:ext uri="{FF2B5EF4-FFF2-40B4-BE49-F238E27FC236}">
                <a16:creationId xmlns:a16="http://schemas.microsoft.com/office/drawing/2014/main" id="{8A9387E4-C272-4F8D-908F-8F050159F932}"/>
              </a:ext>
            </a:extLst>
          </p:cNvPr>
          <p:cNvSpPr>
            <a:spLocks noGrp="1"/>
          </p:cNvSpPr>
          <p:nvPr>
            <p:ph type="sldNum" sz="quarter" idx="12"/>
          </p:nvPr>
        </p:nvSpPr>
        <p:spPr/>
        <p:txBody>
          <a:bodyPr/>
          <a:lstStyle/>
          <a:p>
            <a:fld id="{330EA680-D336-4FF7-8B7A-9848BB0A1C32}" type="slidenum">
              <a:rPr lang="en-US" smtClean="0"/>
              <a:t>26</a:t>
            </a:fld>
            <a:endParaRPr lang="en-US"/>
          </a:p>
        </p:txBody>
      </p:sp>
    </p:spTree>
    <p:extLst>
      <p:ext uri="{BB962C8B-B14F-4D97-AF65-F5344CB8AC3E}">
        <p14:creationId xmlns:p14="http://schemas.microsoft.com/office/powerpoint/2010/main" val="10373826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C7239-992B-11FE-E1A4-08EB7FC3FB8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B6CE395-D3E1-2D6A-0C18-7A56A6893073}"/>
              </a:ext>
            </a:extLst>
          </p:cNvPr>
          <p:cNvSpPr txBox="1"/>
          <p:nvPr/>
        </p:nvSpPr>
        <p:spPr>
          <a:xfrm>
            <a:off x="539986" y="1360453"/>
            <a:ext cx="10704695" cy="3785652"/>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6000"/>
              <a:t>The Dragas Companies</a:t>
            </a:r>
          </a:p>
          <a:p>
            <a:pPr algn="ctr"/>
            <a:endParaRPr lang="en-US" sz="6000" dirty="0"/>
          </a:p>
          <a:p>
            <a:pPr algn="ctr"/>
            <a:r>
              <a:rPr lang="en-US" sz="4000"/>
              <a:t>This proposal gives Dragas </a:t>
            </a:r>
            <a:r>
              <a:rPr lang="en-US" sz="4000" dirty="0"/>
              <a:t>approximately </a:t>
            </a:r>
          </a:p>
          <a:p>
            <a:pPr algn="ctr"/>
            <a:r>
              <a:rPr lang="en-US" sz="4000" dirty="0"/>
              <a:t>$36 million dollars to </a:t>
            </a:r>
            <a:r>
              <a:rPr lang="en-US" sz="4000"/>
              <a:t>develop</a:t>
            </a:r>
            <a:endParaRPr lang="en-US" sz="4000" dirty="0"/>
          </a:p>
          <a:p>
            <a:pPr algn="ctr"/>
            <a:endParaRPr lang="en-US" sz="4000" dirty="0"/>
          </a:p>
        </p:txBody>
      </p:sp>
      <p:sp>
        <p:nvSpPr>
          <p:cNvPr id="2" name="Slide Number Placeholder 1">
            <a:extLst>
              <a:ext uri="{FF2B5EF4-FFF2-40B4-BE49-F238E27FC236}">
                <a16:creationId xmlns:a16="http://schemas.microsoft.com/office/drawing/2014/main" id="{A9681ABD-9100-79F4-7EF5-E893573B5834}"/>
              </a:ext>
            </a:extLst>
          </p:cNvPr>
          <p:cNvSpPr>
            <a:spLocks noGrp="1"/>
          </p:cNvSpPr>
          <p:nvPr>
            <p:ph type="sldNum" sz="quarter" idx="12"/>
          </p:nvPr>
        </p:nvSpPr>
        <p:spPr/>
        <p:txBody>
          <a:bodyPr/>
          <a:lstStyle/>
          <a:p>
            <a:fld id="{330EA680-D336-4FF7-8B7A-9848BB0A1C32}" type="slidenum">
              <a:rPr lang="en-US" smtClean="0"/>
              <a:t>27</a:t>
            </a:fld>
            <a:endParaRPr lang="en-US"/>
          </a:p>
        </p:txBody>
      </p:sp>
    </p:spTree>
    <p:extLst>
      <p:ext uri="{BB962C8B-B14F-4D97-AF65-F5344CB8AC3E}">
        <p14:creationId xmlns:p14="http://schemas.microsoft.com/office/powerpoint/2010/main" val="13701889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5549C-3768-7339-D93D-C435544F79C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4365B5E-59DA-7467-B713-42B8C07BA327}"/>
              </a:ext>
            </a:extLst>
          </p:cNvPr>
          <p:cNvSpPr txBox="1"/>
          <p:nvPr/>
        </p:nvSpPr>
        <p:spPr>
          <a:xfrm>
            <a:off x="330300" y="216038"/>
            <a:ext cx="11122190" cy="65556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b="1">
                <a:ea typeface="+mn-lt"/>
                <a:cs typeface="+mn-lt"/>
              </a:rPr>
              <a:t>Virginia Beach National Golf Course Selection Committee</a:t>
            </a:r>
            <a:endParaRPr lang="en-US" sz="4400" dirty="0">
              <a:ea typeface="+mn-lt"/>
              <a:cs typeface="+mn-lt"/>
            </a:endParaRPr>
          </a:p>
          <a:p>
            <a:endParaRPr lang="en-US" sz="3200" dirty="0">
              <a:ea typeface="+mn-lt"/>
              <a:cs typeface="+mn-lt"/>
            </a:endParaRPr>
          </a:p>
          <a:p>
            <a:r>
              <a:rPr lang="en-US" sz="3200">
                <a:ea typeface="+mn-lt"/>
                <a:cs typeface="+mn-lt"/>
              </a:rPr>
              <a:t>Alex Stiles - Senior City Attorney</a:t>
            </a:r>
            <a:endParaRPr lang="en-US"/>
          </a:p>
          <a:p>
            <a:r>
              <a:rPr lang="en-US" sz="3200">
                <a:ea typeface="+mn-lt"/>
                <a:cs typeface="+mn-lt"/>
              </a:rPr>
              <a:t>Amanda Jarratt - Deputy City Manager</a:t>
            </a:r>
          </a:p>
          <a:p>
            <a:r>
              <a:rPr lang="en-US" sz="3200">
                <a:ea typeface="+mn-lt"/>
                <a:cs typeface="+mn-lt"/>
              </a:rPr>
              <a:t>Kathy Warren - Director of Planning </a:t>
            </a:r>
          </a:p>
          <a:p>
            <a:r>
              <a:rPr lang="en-US" sz="3200">
                <a:ea typeface="+mn-lt"/>
                <a:cs typeface="+mn-lt"/>
              </a:rPr>
              <a:t>Carrie Bookholt - Deputy Director of Planning</a:t>
            </a:r>
          </a:p>
          <a:p>
            <a:r>
              <a:rPr lang="en-US" sz="3200">
                <a:ea typeface="+mn-lt"/>
                <a:cs typeface="+mn-lt"/>
              </a:rPr>
              <a:t>Emily Archer - Acting Director of Economic Development</a:t>
            </a:r>
            <a:endParaRPr lang="en-US" sz="3200" dirty="0">
              <a:ea typeface="+mn-lt"/>
              <a:cs typeface="+mn-lt"/>
            </a:endParaRPr>
          </a:p>
          <a:p>
            <a:r>
              <a:rPr lang="en-US" sz="3200">
                <a:ea typeface="+mn-lt"/>
                <a:cs typeface="+mn-lt"/>
              </a:rPr>
              <a:t>Natalie Guilmeus - Deputy Director of Economic </a:t>
            </a:r>
            <a:r>
              <a:rPr lang="en-US" sz="3200" dirty="0">
                <a:ea typeface="+mn-lt"/>
                <a:cs typeface="+mn-lt"/>
              </a:rPr>
              <a:t>Development</a:t>
            </a:r>
          </a:p>
          <a:p>
            <a:r>
              <a:rPr lang="en-US" sz="3200">
                <a:ea typeface="+mn-lt"/>
                <a:cs typeface="+mn-lt"/>
              </a:rPr>
              <a:t>Pam Witham - Senior Planner with Economic Development</a:t>
            </a:r>
          </a:p>
          <a:p>
            <a:r>
              <a:rPr lang="en-US" sz="3200" dirty="0">
                <a:ea typeface="+mn-lt"/>
                <a:cs typeface="+mn-lt"/>
              </a:rPr>
              <a:t>Kevin </a:t>
            </a:r>
            <a:r>
              <a:rPr lang="en-US" sz="3200">
                <a:ea typeface="+mn-lt"/>
                <a:cs typeface="+mn-lt"/>
              </a:rPr>
              <a:t>Chatelier - Director </a:t>
            </a:r>
            <a:r>
              <a:rPr lang="en-US" sz="3200" dirty="0">
                <a:ea typeface="+mn-lt"/>
                <a:cs typeface="+mn-lt"/>
              </a:rPr>
              <a:t>of Budget Management Services</a:t>
            </a:r>
          </a:p>
          <a:p>
            <a:endParaRPr lang="en-US" sz="4400" dirty="0"/>
          </a:p>
        </p:txBody>
      </p:sp>
      <p:sp>
        <p:nvSpPr>
          <p:cNvPr id="3" name="Slide Number Placeholder 2">
            <a:extLst>
              <a:ext uri="{FF2B5EF4-FFF2-40B4-BE49-F238E27FC236}">
                <a16:creationId xmlns:a16="http://schemas.microsoft.com/office/drawing/2014/main" id="{7DDB09B6-DFE1-1189-CA7E-148EFF707015}"/>
              </a:ext>
            </a:extLst>
          </p:cNvPr>
          <p:cNvSpPr>
            <a:spLocks noGrp="1"/>
          </p:cNvSpPr>
          <p:nvPr>
            <p:ph type="sldNum" sz="quarter" idx="12"/>
          </p:nvPr>
        </p:nvSpPr>
        <p:spPr/>
        <p:txBody>
          <a:bodyPr/>
          <a:lstStyle/>
          <a:p>
            <a:fld id="{330EA680-D336-4FF7-8B7A-9848BB0A1C32}" type="slidenum">
              <a:rPr lang="en-US" smtClean="0"/>
              <a:t>28</a:t>
            </a:fld>
            <a:endParaRPr lang="en-US"/>
          </a:p>
        </p:txBody>
      </p:sp>
    </p:spTree>
    <p:extLst>
      <p:ext uri="{BB962C8B-B14F-4D97-AF65-F5344CB8AC3E}">
        <p14:creationId xmlns:p14="http://schemas.microsoft.com/office/powerpoint/2010/main" val="30201209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70556-5469-B9BC-6DEB-FE2837330B3D}"/>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09A6C67-7DA6-20DD-D76C-B1B14792C637}"/>
              </a:ext>
            </a:extLst>
          </p:cNvPr>
          <p:cNvSpPr>
            <a:spLocks noGrp="1"/>
          </p:cNvSpPr>
          <p:nvPr>
            <p:ph type="sldNum" sz="quarter" idx="12"/>
          </p:nvPr>
        </p:nvSpPr>
        <p:spPr/>
        <p:txBody>
          <a:bodyPr/>
          <a:lstStyle/>
          <a:p>
            <a:fld id="{330EA680-D336-4FF7-8B7A-9848BB0A1C32}" type="slidenum">
              <a:rPr lang="en-US" smtClean="0"/>
              <a:t>29</a:t>
            </a:fld>
            <a:endParaRPr lang="en-US"/>
          </a:p>
        </p:txBody>
      </p:sp>
      <p:pic>
        <p:nvPicPr>
          <p:cNvPr id="2" name="Picture 1">
            <a:extLst>
              <a:ext uri="{FF2B5EF4-FFF2-40B4-BE49-F238E27FC236}">
                <a16:creationId xmlns:a16="http://schemas.microsoft.com/office/drawing/2014/main" id="{62580586-4494-ECEC-BFDE-F36E22F64B40}"/>
              </a:ext>
            </a:extLst>
          </p:cNvPr>
          <p:cNvPicPr>
            <a:picLocks noChangeAspect="1"/>
          </p:cNvPicPr>
          <p:nvPr/>
        </p:nvPicPr>
        <p:blipFill>
          <a:blip r:embed="rId2"/>
          <a:stretch>
            <a:fillRect/>
          </a:stretch>
        </p:blipFill>
        <p:spPr>
          <a:xfrm>
            <a:off x="2281238" y="371475"/>
            <a:ext cx="7629525" cy="6115050"/>
          </a:xfrm>
          <a:prstGeom prst="rect">
            <a:avLst/>
          </a:prstGeom>
        </p:spPr>
      </p:pic>
    </p:spTree>
    <p:extLst>
      <p:ext uri="{BB962C8B-B14F-4D97-AF65-F5344CB8AC3E}">
        <p14:creationId xmlns:p14="http://schemas.microsoft.com/office/powerpoint/2010/main" val="744524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59D40-0DFE-B9F4-058D-994F3AE3043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C630C4A-7F46-6730-AF75-432A3B0C4618}"/>
              </a:ext>
            </a:extLst>
          </p:cNvPr>
          <p:cNvSpPr txBox="1"/>
          <p:nvPr/>
        </p:nvSpPr>
        <p:spPr>
          <a:xfrm>
            <a:off x="565484" y="2379742"/>
            <a:ext cx="10708265"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6000">
                <a:ea typeface="+mn-lt"/>
                <a:cs typeface="+mn-lt"/>
              </a:rPr>
              <a:t>Rob Valentine</a:t>
            </a:r>
            <a:endParaRPr lang="en-US" sz="6000"/>
          </a:p>
        </p:txBody>
      </p:sp>
      <p:sp>
        <p:nvSpPr>
          <p:cNvPr id="3" name="Slide Number Placeholder 2">
            <a:extLst>
              <a:ext uri="{FF2B5EF4-FFF2-40B4-BE49-F238E27FC236}">
                <a16:creationId xmlns:a16="http://schemas.microsoft.com/office/drawing/2014/main" id="{7B68740F-8924-C5AC-7D6A-781AE1E88BF5}"/>
              </a:ext>
            </a:extLst>
          </p:cNvPr>
          <p:cNvSpPr>
            <a:spLocks noGrp="1"/>
          </p:cNvSpPr>
          <p:nvPr>
            <p:ph type="sldNum" sz="quarter" idx="12"/>
          </p:nvPr>
        </p:nvSpPr>
        <p:spPr/>
        <p:txBody>
          <a:bodyPr/>
          <a:lstStyle/>
          <a:p>
            <a:fld id="{330EA680-D336-4FF7-8B7A-9848BB0A1C32}" type="slidenum">
              <a:rPr lang="en-US" smtClean="0"/>
              <a:t>3</a:t>
            </a:fld>
            <a:endParaRPr lang="en-US"/>
          </a:p>
        </p:txBody>
      </p:sp>
    </p:spTree>
    <p:extLst>
      <p:ext uri="{BB962C8B-B14F-4D97-AF65-F5344CB8AC3E}">
        <p14:creationId xmlns:p14="http://schemas.microsoft.com/office/powerpoint/2010/main" val="3625346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2F6DE-5732-B75E-DA77-15E3C365389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E94DF4C-F314-8339-713C-F523FB3B4333}"/>
              </a:ext>
            </a:extLst>
          </p:cNvPr>
          <p:cNvSpPr>
            <a:spLocks noGrp="1"/>
          </p:cNvSpPr>
          <p:nvPr>
            <p:ph type="sldNum" sz="quarter" idx="12"/>
          </p:nvPr>
        </p:nvSpPr>
        <p:spPr/>
        <p:txBody>
          <a:bodyPr/>
          <a:lstStyle/>
          <a:p>
            <a:fld id="{330EA680-D336-4FF7-8B7A-9848BB0A1C32}" type="slidenum">
              <a:rPr lang="en-US" smtClean="0"/>
              <a:t>30</a:t>
            </a:fld>
            <a:endParaRPr lang="en-US"/>
          </a:p>
        </p:txBody>
      </p:sp>
      <p:pic>
        <p:nvPicPr>
          <p:cNvPr id="4" name="Picture 3">
            <a:extLst>
              <a:ext uri="{FF2B5EF4-FFF2-40B4-BE49-F238E27FC236}">
                <a16:creationId xmlns:a16="http://schemas.microsoft.com/office/drawing/2014/main" id="{49A3C9D1-763B-631C-519A-33C472C9397C}"/>
              </a:ext>
            </a:extLst>
          </p:cNvPr>
          <p:cNvPicPr>
            <a:picLocks noChangeAspect="1"/>
          </p:cNvPicPr>
          <p:nvPr/>
        </p:nvPicPr>
        <p:blipFill>
          <a:blip r:embed="rId2"/>
          <a:stretch>
            <a:fillRect/>
          </a:stretch>
        </p:blipFill>
        <p:spPr>
          <a:xfrm>
            <a:off x="2940694" y="0"/>
            <a:ext cx="6310611" cy="6858000"/>
          </a:xfrm>
          <a:prstGeom prst="rect">
            <a:avLst/>
          </a:prstGeom>
        </p:spPr>
      </p:pic>
    </p:spTree>
    <p:extLst>
      <p:ext uri="{BB962C8B-B14F-4D97-AF65-F5344CB8AC3E}">
        <p14:creationId xmlns:p14="http://schemas.microsoft.com/office/powerpoint/2010/main" val="20231363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1DCB9-E9C5-CE74-B959-57F34005AD7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D7EFFD7-3312-D147-1402-2C74B297AEAC}"/>
              </a:ext>
            </a:extLst>
          </p:cNvPr>
          <p:cNvSpPr>
            <a:spLocks noGrp="1"/>
          </p:cNvSpPr>
          <p:nvPr>
            <p:ph type="sldNum" sz="quarter" idx="12"/>
          </p:nvPr>
        </p:nvSpPr>
        <p:spPr/>
        <p:txBody>
          <a:bodyPr/>
          <a:lstStyle/>
          <a:p>
            <a:fld id="{330EA680-D336-4FF7-8B7A-9848BB0A1C32}" type="slidenum">
              <a:rPr lang="en-US" smtClean="0"/>
              <a:t>31</a:t>
            </a:fld>
            <a:endParaRPr lang="en-US"/>
          </a:p>
        </p:txBody>
      </p:sp>
      <p:pic>
        <p:nvPicPr>
          <p:cNvPr id="2" name="Picture 1">
            <a:extLst>
              <a:ext uri="{FF2B5EF4-FFF2-40B4-BE49-F238E27FC236}">
                <a16:creationId xmlns:a16="http://schemas.microsoft.com/office/drawing/2014/main" id="{FD654993-99D3-2864-0E85-106175007071}"/>
              </a:ext>
            </a:extLst>
          </p:cNvPr>
          <p:cNvPicPr>
            <a:picLocks noChangeAspect="1"/>
          </p:cNvPicPr>
          <p:nvPr/>
        </p:nvPicPr>
        <p:blipFill>
          <a:blip r:embed="rId2"/>
          <a:stretch>
            <a:fillRect/>
          </a:stretch>
        </p:blipFill>
        <p:spPr>
          <a:xfrm>
            <a:off x="2609659" y="0"/>
            <a:ext cx="6972682" cy="6858000"/>
          </a:xfrm>
          <a:prstGeom prst="rect">
            <a:avLst/>
          </a:prstGeom>
        </p:spPr>
      </p:pic>
    </p:spTree>
    <p:extLst>
      <p:ext uri="{BB962C8B-B14F-4D97-AF65-F5344CB8AC3E}">
        <p14:creationId xmlns:p14="http://schemas.microsoft.com/office/powerpoint/2010/main" val="33507086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62C42-70ED-C526-39E2-5DA2B0AF6C6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0A4CA09-EDF8-3F00-C0C1-9150C7E5F8AC}"/>
              </a:ext>
            </a:extLst>
          </p:cNvPr>
          <p:cNvSpPr txBox="1"/>
          <p:nvPr/>
        </p:nvSpPr>
        <p:spPr>
          <a:xfrm>
            <a:off x="761024" y="1239028"/>
            <a:ext cx="10378955" cy="4154984"/>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4800" b="1" u="sng" dirty="0"/>
              <a:t>June 16,</a:t>
            </a:r>
            <a:r>
              <a:rPr lang="en-US" sz="4800" b="1" u="sng"/>
              <a:t> 2026</a:t>
            </a:r>
            <a:endParaRPr lang="en-US" dirty="0"/>
          </a:p>
          <a:p>
            <a:pPr algn="ctr"/>
            <a:endParaRPr lang="en-US" sz="4000" dirty="0"/>
          </a:p>
          <a:p>
            <a:pPr algn="ctr"/>
            <a:r>
              <a:rPr lang="en-US" sz="4400"/>
              <a:t>Emily Archer, now the Acting Director of the VBDA, presents a slide presentation to all City Council members and the City Manager. </a:t>
            </a:r>
            <a:endParaRPr lang="en-US"/>
          </a:p>
        </p:txBody>
      </p:sp>
      <p:sp>
        <p:nvSpPr>
          <p:cNvPr id="2" name="Slide Number Placeholder 1">
            <a:extLst>
              <a:ext uri="{FF2B5EF4-FFF2-40B4-BE49-F238E27FC236}">
                <a16:creationId xmlns:a16="http://schemas.microsoft.com/office/drawing/2014/main" id="{58BC47FC-0B9D-B102-EFB3-E20DECA5FDD4}"/>
              </a:ext>
            </a:extLst>
          </p:cNvPr>
          <p:cNvSpPr>
            <a:spLocks noGrp="1"/>
          </p:cNvSpPr>
          <p:nvPr>
            <p:ph type="sldNum" sz="quarter" idx="12"/>
          </p:nvPr>
        </p:nvSpPr>
        <p:spPr/>
        <p:txBody>
          <a:bodyPr/>
          <a:lstStyle/>
          <a:p>
            <a:fld id="{330EA680-D336-4FF7-8B7A-9848BB0A1C32}" type="slidenum">
              <a:rPr lang="en-US" smtClean="0"/>
              <a:t>32</a:t>
            </a:fld>
            <a:endParaRPr lang="en-US"/>
          </a:p>
        </p:txBody>
      </p:sp>
    </p:spTree>
    <p:extLst>
      <p:ext uri="{BB962C8B-B14F-4D97-AF65-F5344CB8AC3E}">
        <p14:creationId xmlns:p14="http://schemas.microsoft.com/office/powerpoint/2010/main" val="10894214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8B550-276D-0452-2312-CF54E51620F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6EF335C-8530-7BC6-AB48-9E62430E5BD6}"/>
              </a:ext>
            </a:extLst>
          </p:cNvPr>
          <p:cNvSpPr txBox="1"/>
          <p:nvPr/>
        </p:nvSpPr>
        <p:spPr>
          <a:xfrm>
            <a:off x="977395" y="163889"/>
            <a:ext cx="10378955" cy="618630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285750" indent="-285750">
              <a:buFont typeface="Arial"/>
              <a:buChar char="•"/>
            </a:pPr>
            <a:r>
              <a:rPr lang="en-US" sz="4400"/>
              <a:t>Accept the terms propos</a:t>
            </a:r>
            <a:r>
              <a:rPr lang="en-US" sz="4400">
                <a:ea typeface="+mn-lt"/>
                <a:cs typeface="+mn-lt"/>
              </a:rPr>
              <a:t>ed from The Dragas Companies and proceed to a public Hearing on July 7, and a Potential Vote on July 14, now deferred to August 11</a:t>
            </a:r>
            <a:r>
              <a:rPr lang="en-US" sz="4400" baseline="30000">
                <a:ea typeface="+mn-lt"/>
                <a:cs typeface="+mn-lt"/>
              </a:rPr>
              <a:t>th</a:t>
            </a:r>
            <a:r>
              <a:rPr lang="en-US" sz="4400">
                <a:ea typeface="+mn-lt"/>
                <a:cs typeface="+mn-lt"/>
              </a:rPr>
              <a:t>.</a:t>
            </a:r>
          </a:p>
          <a:p>
            <a:pPr marL="285750" indent="-285750">
              <a:buFont typeface="Arial"/>
              <a:buChar char="•"/>
            </a:pPr>
            <a:r>
              <a:rPr lang="en-US" sz="4400">
                <a:ea typeface="+mn-lt"/>
                <a:cs typeface="+mn-lt"/>
              </a:rPr>
              <a:t>Maintain status quo with a new operator, continue to defer capital maintenance until funds become available</a:t>
            </a:r>
          </a:p>
          <a:p>
            <a:pPr marL="285750" indent="-285750">
              <a:buFont typeface="Arial"/>
              <a:buChar char="•"/>
            </a:pPr>
            <a:r>
              <a:rPr lang="en-US" sz="4400">
                <a:ea typeface="+mn-lt"/>
                <a:cs typeface="+mn-lt"/>
              </a:rPr>
              <a:t>Other as directed</a:t>
            </a:r>
          </a:p>
        </p:txBody>
      </p:sp>
      <p:sp>
        <p:nvSpPr>
          <p:cNvPr id="2" name="Slide Number Placeholder 1">
            <a:extLst>
              <a:ext uri="{FF2B5EF4-FFF2-40B4-BE49-F238E27FC236}">
                <a16:creationId xmlns:a16="http://schemas.microsoft.com/office/drawing/2014/main" id="{D6710B16-FC18-3300-A1ED-62A38C7CAD43}"/>
              </a:ext>
            </a:extLst>
          </p:cNvPr>
          <p:cNvSpPr>
            <a:spLocks noGrp="1"/>
          </p:cNvSpPr>
          <p:nvPr>
            <p:ph type="sldNum" sz="quarter" idx="12"/>
          </p:nvPr>
        </p:nvSpPr>
        <p:spPr/>
        <p:txBody>
          <a:bodyPr/>
          <a:lstStyle/>
          <a:p>
            <a:fld id="{330EA680-D336-4FF7-8B7A-9848BB0A1C32}" type="slidenum">
              <a:rPr lang="en-US" smtClean="0"/>
              <a:t>33</a:t>
            </a:fld>
            <a:endParaRPr lang="en-US"/>
          </a:p>
        </p:txBody>
      </p:sp>
    </p:spTree>
    <p:extLst>
      <p:ext uri="{BB962C8B-B14F-4D97-AF65-F5344CB8AC3E}">
        <p14:creationId xmlns:p14="http://schemas.microsoft.com/office/powerpoint/2010/main" val="16175199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CA129-CFEA-D3BD-4298-2535A5FF07A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1EE1F10-5632-E07D-E50C-A574B156B56A}"/>
              </a:ext>
            </a:extLst>
          </p:cNvPr>
          <p:cNvSpPr txBox="1"/>
          <p:nvPr/>
        </p:nvSpPr>
        <p:spPr>
          <a:xfrm>
            <a:off x="911543" y="177817"/>
            <a:ext cx="10378955" cy="618630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4800">
                <a:ea typeface="+mn-lt"/>
                <a:cs typeface="+mn-lt"/>
              </a:rPr>
              <a:t>What are we recommending </a:t>
            </a:r>
            <a:endParaRPr lang="en-US"/>
          </a:p>
          <a:p>
            <a:pPr algn="ctr"/>
            <a:r>
              <a:rPr lang="en-US" sz="4800">
                <a:ea typeface="+mn-lt"/>
                <a:cs typeface="+mn-lt"/>
              </a:rPr>
              <a:t>City Council do on Aug. 11?</a:t>
            </a:r>
            <a:endParaRPr lang="en-US"/>
          </a:p>
          <a:p>
            <a:pPr algn="ctr"/>
            <a:endParaRPr lang="en-US" sz="4800" dirty="0"/>
          </a:p>
          <a:p>
            <a:pPr marL="742950" indent="-742950">
              <a:buAutoNum type="arabicPeriod"/>
            </a:pPr>
            <a:r>
              <a:rPr lang="en-US" sz="3600" dirty="0"/>
              <a:t>Take a </a:t>
            </a:r>
            <a:r>
              <a:rPr lang="en-US" sz="3600"/>
              <a:t>Strategic Pause</a:t>
            </a:r>
          </a:p>
          <a:p>
            <a:pPr marL="742950" indent="-742950">
              <a:buAutoNum type="arabicPeriod"/>
            </a:pPr>
            <a:r>
              <a:rPr lang="en-US" sz="3600" dirty="0"/>
              <a:t>Keep VBN and make </a:t>
            </a:r>
            <a:r>
              <a:rPr lang="en-US" sz="3600"/>
              <a:t>Necessary repairs</a:t>
            </a:r>
          </a:p>
          <a:p>
            <a:pPr marL="742950" indent="-742950">
              <a:buAutoNum type="arabicPeriod"/>
            </a:pPr>
            <a:r>
              <a:rPr lang="en-US" sz="3600" dirty="0"/>
              <a:t>Re-evaluate the RFP. Fair and </a:t>
            </a:r>
            <a:r>
              <a:rPr lang="en-US" sz="3600"/>
              <a:t>Equitable?</a:t>
            </a:r>
          </a:p>
          <a:p>
            <a:pPr marL="742950" indent="-742950">
              <a:buAutoNum type="arabicPeriod"/>
            </a:pPr>
            <a:r>
              <a:rPr lang="en-US" sz="3600"/>
              <a:t>Public input considered</a:t>
            </a:r>
          </a:p>
          <a:p>
            <a:pPr marL="742950" indent="-742950">
              <a:buAutoNum type="arabicPeriod"/>
            </a:pPr>
            <a:r>
              <a:rPr lang="en-US" sz="3600"/>
              <a:t>Do we need to sell it?</a:t>
            </a:r>
          </a:p>
          <a:p>
            <a:pPr marL="742950" indent="-742950">
              <a:buAutoNum type="arabicPeriod"/>
            </a:pPr>
            <a:r>
              <a:rPr lang="en-US" sz="3600"/>
              <a:t>Re-issue RFP</a:t>
            </a:r>
          </a:p>
          <a:p>
            <a:pPr marL="742950" indent="-742950">
              <a:buAutoNum type="arabicPeriod"/>
            </a:pPr>
            <a:r>
              <a:rPr lang="en-US" sz="3600"/>
              <a:t>Best outcome-VOTE NO!</a:t>
            </a:r>
            <a:endParaRPr lang="en-US" sz="3600" dirty="0"/>
          </a:p>
        </p:txBody>
      </p:sp>
      <p:sp>
        <p:nvSpPr>
          <p:cNvPr id="2" name="Slide Number Placeholder 1">
            <a:extLst>
              <a:ext uri="{FF2B5EF4-FFF2-40B4-BE49-F238E27FC236}">
                <a16:creationId xmlns:a16="http://schemas.microsoft.com/office/drawing/2014/main" id="{2292ACA0-6F80-7834-BFC6-F43CBD405528}"/>
              </a:ext>
            </a:extLst>
          </p:cNvPr>
          <p:cNvSpPr>
            <a:spLocks noGrp="1"/>
          </p:cNvSpPr>
          <p:nvPr>
            <p:ph type="sldNum" sz="quarter" idx="12"/>
          </p:nvPr>
        </p:nvSpPr>
        <p:spPr/>
        <p:txBody>
          <a:bodyPr/>
          <a:lstStyle/>
          <a:p>
            <a:fld id="{330EA680-D336-4FF7-8B7A-9848BB0A1C32}" type="slidenum">
              <a:rPr lang="en-US" smtClean="0"/>
              <a:t>34</a:t>
            </a:fld>
            <a:endParaRPr lang="en-US"/>
          </a:p>
        </p:txBody>
      </p:sp>
    </p:spTree>
    <p:extLst>
      <p:ext uri="{BB962C8B-B14F-4D97-AF65-F5344CB8AC3E}">
        <p14:creationId xmlns:p14="http://schemas.microsoft.com/office/powerpoint/2010/main" val="828112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65E03-0108-A11B-787C-337BC543047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679D4EF-5777-44A5-C04B-0AE378BCC413}"/>
              </a:ext>
            </a:extLst>
          </p:cNvPr>
          <p:cNvPicPr>
            <a:picLocks noChangeAspect="1"/>
          </p:cNvPicPr>
          <p:nvPr/>
        </p:nvPicPr>
        <p:blipFill>
          <a:blip r:embed="rId2"/>
          <a:stretch>
            <a:fillRect/>
          </a:stretch>
        </p:blipFill>
        <p:spPr>
          <a:xfrm>
            <a:off x="0" y="-5816"/>
            <a:ext cx="12203633" cy="6863816"/>
          </a:xfrm>
          <a:prstGeom prst="rect">
            <a:avLst/>
          </a:prstGeom>
        </p:spPr>
      </p:pic>
      <p:sp>
        <p:nvSpPr>
          <p:cNvPr id="2" name="Slide Number Placeholder 1">
            <a:extLst>
              <a:ext uri="{FF2B5EF4-FFF2-40B4-BE49-F238E27FC236}">
                <a16:creationId xmlns:a16="http://schemas.microsoft.com/office/drawing/2014/main" id="{F3B10C08-4393-B498-EDE8-1369ACEACAD8}"/>
              </a:ext>
            </a:extLst>
          </p:cNvPr>
          <p:cNvSpPr>
            <a:spLocks noGrp="1"/>
          </p:cNvSpPr>
          <p:nvPr>
            <p:ph type="sldNum" sz="quarter" idx="12"/>
          </p:nvPr>
        </p:nvSpPr>
        <p:spPr/>
        <p:txBody>
          <a:bodyPr/>
          <a:lstStyle/>
          <a:p>
            <a:fld id="{330EA680-D336-4FF7-8B7A-9848BB0A1C32}" type="slidenum">
              <a:rPr lang="en-US" smtClean="0"/>
              <a:t>35</a:t>
            </a:fld>
            <a:endParaRPr lang="en-US"/>
          </a:p>
        </p:txBody>
      </p:sp>
    </p:spTree>
    <p:extLst>
      <p:ext uri="{BB962C8B-B14F-4D97-AF65-F5344CB8AC3E}">
        <p14:creationId xmlns:p14="http://schemas.microsoft.com/office/powerpoint/2010/main" val="31983661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3DBE0-F6A7-5ACD-E9FF-05DED85389F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EC89C28-BE4D-8C85-9F4A-DA01A9F29E8B}"/>
              </a:ext>
            </a:extLst>
          </p:cNvPr>
          <p:cNvSpPr txBox="1"/>
          <p:nvPr/>
        </p:nvSpPr>
        <p:spPr>
          <a:xfrm>
            <a:off x="539986" y="2745446"/>
            <a:ext cx="10704695" cy="1015663"/>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6000"/>
              <a:t>The Dragas Companies</a:t>
            </a:r>
          </a:p>
        </p:txBody>
      </p:sp>
      <p:pic>
        <p:nvPicPr>
          <p:cNvPr id="2" name="Picture 1">
            <a:extLst>
              <a:ext uri="{FF2B5EF4-FFF2-40B4-BE49-F238E27FC236}">
                <a16:creationId xmlns:a16="http://schemas.microsoft.com/office/drawing/2014/main" id="{C23F531F-BE6C-431A-4896-AAFA61027F93}"/>
              </a:ext>
            </a:extLst>
          </p:cNvPr>
          <p:cNvPicPr>
            <a:picLocks noChangeAspect="1"/>
          </p:cNvPicPr>
          <p:nvPr/>
        </p:nvPicPr>
        <p:blipFill>
          <a:blip r:embed="rId2"/>
          <a:stretch>
            <a:fillRect/>
          </a:stretch>
        </p:blipFill>
        <p:spPr>
          <a:xfrm>
            <a:off x="0" y="0"/>
            <a:ext cx="12192000" cy="6858000"/>
          </a:xfrm>
          <a:prstGeom prst="rect">
            <a:avLst/>
          </a:prstGeom>
        </p:spPr>
      </p:pic>
      <p:sp>
        <p:nvSpPr>
          <p:cNvPr id="3" name="Slide Number Placeholder 2">
            <a:extLst>
              <a:ext uri="{FF2B5EF4-FFF2-40B4-BE49-F238E27FC236}">
                <a16:creationId xmlns:a16="http://schemas.microsoft.com/office/drawing/2014/main" id="{DA820AD1-B8B7-92E1-9419-93978031C3EC}"/>
              </a:ext>
            </a:extLst>
          </p:cNvPr>
          <p:cNvSpPr>
            <a:spLocks noGrp="1"/>
          </p:cNvSpPr>
          <p:nvPr>
            <p:ph type="sldNum" sz="quarter" idx="12"/>
          </p:nvPr>
        </p:nvSpPr>
        <p:spPr/>
        <p:txBody>
          <a:bodyPr/>
          <a:lstStyle/>
          <a:p>
            <a:fld id="{330EA680-D336-4FF7-8B7A-9848BB0A1C32}" type="slidenum">
              <a:rPr lang="en-US" smtClean="0"/>
              <a:t>36</a:t>
            </a:fld>
            <a:endParaRPr lang="en-US"/>
          </a:p>
        </p:txBody>
      </p:sp>
    </p:spTree>
    <p:extLst>
      <p:ext uri="{BB962C8B-B14F-4D97-AF65-F5344CB8AC3E}">
        <p14:creationId xmlns:p14="http://schemas.microsoft.com/office/powerpoint/2010/main" val="31508811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74542-328C-9470-72F5-27BE5B0BE78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2A4BB7A-76E8-932E-6D0C-8EB6978BCD07}"/>
              </a:ext>
            </a:extLst>
          </p:cNvPr>
          <p:cNvSpPr txBox="1"/>
          <p:nvPr/>
        </p:nvSpPr>
        <p:spPr>
          <a:xfrm>
            <a:off x="539986" y="2745446"/>
            <a:ext cx="10704695" cy="1015663"/>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6000"/>
              <a:t>The Dragas Companies</a:t>
            </a:r>
          </a:p>
        </p:txBody>
      </p:sp>
      <p:pic>
        <p:nvPicPr>
          <p:cNvPr id="2" name="Picture 1">
            <a:extLst>
              <a:ext uri="{FF2B5EF4-FFF2-40B4-BE49-F238E27FC236}">
                <a16:creationId xmlns:a16="http://schemas.microsoft.com/office/drawing/2014/main" id="{5CBDC1FC-3FF5-735C-A27B-9DC7CC048064}"/>
              </a:ext>
            </a:extLst>
          </p:cNvPr>
          <p:cNvPicPr>
            <a:picLocks noChangeAspect="1"/>
          </p:cNvPicPr>
          <p:nvPr/>
        </p:nvPicPr>
        <p:blipFill>
          <a:blip r:embed="rId2"/>
          <a:stretch>
            <a:fillRect/>
          </a:stretch>
        </p:blipFill>
        <p:spPr>
          <a:xfrm>
            <a:off x="0" y="0"/>
            <a:ext cx="12192000" cy="6858000"/>
          </a:xfrm>
          <a:prstGeom prst="rect">
            <a:avLst/>
          </a:prstGeom>
        </p:spPr>
      </p:pic>
      <p:sp>
        <p:nvSpPr>
          <p:cNvPr id="3" name="Slide Number Placeholder 2">
            <a:extLst>
              <a:ext uri="{FF2B5EF4-FFF2-40B4-BE49-F238E27FC236}">
                <a16:creationId xmlns:a16="http://schemas.microsoft.com/office/drawing/2014/main" id="{6EC3CA58-465B-0F9C-DE70-708031D41456}"/>
              </a:ext>
            </a:extLst>
          </p:cNvPr>
          <p:cNvSpPr>
            <a:spLocks noGrp="1"/>
          </p:cNvSpPr>
          <p:nvPr>
            <p:ph type="sldNum" sz="quarter" idx="12"/>
          </p:nvPr>
        </p:nvSpPr>
        <p:spPr/>
        <p:txBody>
          <a:bodyPr/>
          <a:lstStyle/>
          <a:p>
            <a:fld id="{330EA680-D336-4FF7-8B7A-9848BB0A1C32}" type="slidenum">
              <a:rPr lang="en-US" smtClean="0"/>
              <a:t>37</a:t>
            </a:fld>
            <a:endParaRPr lang="en-US"/>
          </a:p>
        </p:txBody>
      </p:sp>
    </p:spTree>
    <p:extLst>
      <p:ext uri="{BB962C8B-B14F-4D97-AF65-F5344CB8AC3E}">
        <p14:creationId xmlns:p14="http://schemas.microsoft.com/office/powerpoint/2010/main" val="37640528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CFE03-C525-C86C-B350-1E947B475E8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E8D03071-8678-F328-0687-7B4338376BF9}"/>
              </a:ext>
            </a:extLst>
          </p:cNvPr>
          <p:cNvPicPr>
            <a:picLocks noChangeAspect="1"/>
          </p:cNvPicPr>
          <p:nvPr/>
        </p:nvPicPr>
        <p:blipFill>
          <a:blip r:embed="rId2"/>
          <a:stretch>
            <a:fillRect/>
          </a:stretch>
        </p:blipFill>
        <p:spPr>
          <a:xfrm>
            <a:off x="0" y="0"/>
            <a:ext cx="12192000" cy="6858000"/>
          </a:xfrm>
          <a:prstGeom prst="rect">
            <a:avLst/>
          </a:prstGeom>
        </p:spPr>
      </p:pic>
      <p:sp>
        <p:nvSpPr>
          <p:cNvPr id="3" name="Slide Number Placeholder 2">
            <a:extLst>
              <a:ext uri="{FF2B5EF4-FFF2-40B4-BE49-F238E27FC236}">
                <a16:creationId xmlns:a16="http://schemas.microsoft.com/office/drawing/2014/main" id="{C6C8C0CD-E58E-4C2B-A159-F7FEACCDB44F}"/>
              </a:ext>
            </a:extLst>
          </p:cNvPr>
          <p:cNvSpPr>
            <a:spLocks noGrp="1"/>
          </p:cNvSpPr>
          <p:nvPr>
            <p:ph type="sldNum" sz="quarter" idx="12"/>
          </p:nvPr>
        </p:nvSpPr>
        <p:spPr/>
        <p:txBody>
          <a:bodyPr/>
          <a:lstStyle/>
          <a:p>
            <a:fld id="{330EA680-D336-4FF7-8B7A-9848BB0A1C32}" type="slidenum">
              <a:rPr lang="en-US" smtClean="0"/>
              <a:t>38</a:t>
            </a:fld>
            <a:endParaRPr lang="en-US"/>
          </a:p>
        </p:txBody>
      </p:sp>
    </p:spTree>
    <p:extLst>
      <p:ext uri="{BB962C8B-B14F-4D97-AF65-F5344CB8AC3E}">
        <p14:creationId xmlns:p14="http://schemas.microsoft.com/office/powerpoint/2010/main" val="1006697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6D3DA-89B9-A9E6-F9A2-5FFCA27E772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4BDC1E6-B7AE-CB50-799D-8D24F3590F3D}"/>
              </a:ext>
            </a:extLst>
          </p:cNvPr>
          <p:cNvSpPr txBox="1"/>
          <p:nvPr/>
        </p:nvSpPr>
        <p:spPr>
          <a:xfrm>
            <a:off x="932373" y="1984631"/>
            <a:ext cx="10708265"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a:ea typeface="+mn-lt"/>
                <a:cs typeface="+mn-lt"/>
              </a:rPr>
              <a:t>What is Friends of Virginia Beach National?</a:t>
            </a:r>
          </a:p>
          <a:p>
            <a:r>
              <a:rPr lang="en-US" sz="4400" dirty="0"/>
              <a:t>                        </a:t>
            </a:r>
          </a:p>
          <a:p>
            <a:pPr algn="ctr"/>
            <a:r>
              <a:rPr lang="en-US" sz="4400"/>
              <a:t>How did we start?</a:t>
            </a:r>
            <a:endParaRPr lang="en-US"/>
          </a:p>
        </p:txBody>
      </p:sp>
      <p:sp>
        <p:nvSpPr>
          <p:cNvPr id="3" name="Slide Number Placeholder 2">
            <a:extLst>
              <a:ext uri="{FF2B5EF4-FFF2-40B4-BE49-F238E27FC236}">
                <a16:creationId xmlns:a16="http://schemas.microsoft.com/office/drawing/2014/main" id="{BB39D451-F133-AADB-5A0F-C72D58FC255D}"/>
              </a:ext>
            </a:extLst>
          </p:cNvPr>
          <p:cNvSpPr>
            <a:spLocks noGrp="1"/>
          </p:cNvSpPr>
          <p:nvPr>
            <p:ph type="sldNum" sz="quarter" idx="12"/>
          </p:nvPr>
        </p:nvSpPr>
        <p:spPr/>
        <p:txBody>
          <a:bodyPr/>
          <a:lstStyle/>
          <a:p>
            <a:fld id="{330EA680-D336-4FF7-8B7A-9848BB0A1C32}" type="slidenum">
              <a:rPr lang="en-US" smtClean="0"/>
              <a:t>4</a:t>
            </a:fld>
            <a:endParaRPr lang="en-US"/>
          </a:p>
        </p:txBody>
      </p:sp>
    </p:spTree>
    <p:extLst>
      <p:ext uri="{BB962C8B-B14F-4D97-AF65-F5344CB8AC3E}">
        <p14:creationId xmlns:p14="http://schemas.microsoft.com/office/powerpoint/2010/main" val="1818857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0FAB0-769A-42FA-9159-EEF01BD206D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9B7FBBB-0091-4639-D23F-27F2C6CF62DB}"/>
              </a:ext>
            </a:extLst>
          </p:cNvPr>
          <p:cNvSpPr txBox="1"/>
          <p:nvPr/>
        </p:nvSpPr>
        <p:spPr>
          <a:xfrm>
            <a:off x="1558906" y="355268"/>
            <a:ext cx="9428859" cy="64017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buFont typeface="Arial"/>
              <a:buChar char="•"/>
            </a:pPr>
            <a:r>
              <a:rPr lang="en-US" sz="4400">
                <a:ea typeface="+mn-lt"/>
                <a:cs typeface="+mn-lt"/>
              </a:rPr>
              <a:t>Possible</a:t>
            </a:r>
            <a:r>
              <a:rPr lang="en-US" sz="4400" dirty="0">
                <a:ea typeface="+mn-lt"/>
                <a:cs typeface="+mn-lt"/>
              </a:rPr>
              <a:t> sale of VBN</a:t>
            </a:r>
            <a:endParaRPr lang="en-US"/>
          </a:p>
          <a:p>
            <a:pPr marL="571500" indent="-571500">
              <a:buFont typeface="Arial"/>
              <a:buChar char="•"/>
            </a:pPr>
            <a:r>
              <a:rPr lang="en-US" sz="4400">
                <a:ea typeface="+mn-lt"/>
                <a:cs typeface="+mn-lt"/>
              </a:rPr>
              <a:t>Attended a council meeting </a:t>
            </a:r>
          </a:p>
          <a:p>
            <a:pPr marL="571500" indent="-571500">
              <a:buFont typeface="Arial"/>
              <a:buChar char="•"/>
            </a:pPr>
            <a:r>
              <a:rPr lang="en-US" sz="4400">
                <a:ea typeface="+mn-lt"/>
                <a:cs typeface="+mn-lt"/>
              </a:rPr>
              <a:t>Member of VBN for over 10 years.</a:t>
            </a:r>
          </a:p>
          <a:p>
            <a:pPr marL="571500" indent="-571500">
              <a:buFont typeface="Arial"/>
              <a:buChar char="•"/>
            </a:pPr>
            <a:r>
              <a:rPr lang="en-US" sz="4400">
                <a:ea typeface="+mn-lt"/>
                <a:cs typeface="+mn-lt"/>
              </a:rPr>
              <a:t>June 18,  FOIA on Facebook</a:t>
            </a:r>
          </a:p>
          <a:p>
            <a:pPr marL="571500" indent="-571500">
              <a:buFont typeface="Arial"/>
              <a:buChar char="•"/>
            </a:pPr>
            <a:r>
              <a:rPr lang="en-US" sz="4400" dirty="0">
                <a:ea typeface="+mn-lt"/>
                <a:cs typeface="+mn-lt"/>
              </a:rPr>
              <a:t>The </a:t>
            </a:r>
            <a:r>
              <a:rPr lang="en-US" sz="4400">
                <a:ea typeface="+mn-lt"/>
                <a:cs typeface="+mn-lt"/>
              </a:rPr>
              <a:t>Honorable Chris Taylor</a:t>
            </a:r>
          </a:p>
          <a:p>
            <a:pPr marL="571500" indent="-571500">
              <a:buFont typeface="Arial"/>
              <a:buChar char="•"/>
            </a:pPr>
            <a:r>
              <a:rPr lang="en-US" sz="4400" dirty="0">
                <a:ea typeface="+mn-lt"/>
                <a:cs typeface="+mn-lt"/>
              </a:rPr>
              <a:t>Venkat and Usha </a:t>
            </a:r>
            <a:r>
              <a:rPr lang="en-US" sz="4400" dirty="0" err="1">
                <a:ea typeface="+mn-lt"/>
                <a:cs typeface="+mn-lt"/>
              </a:rPr>
              <a:t>Eleswarapu</a:t>
            </a:r>
            <a:endParaRPr lang="en-US" sz="4400" dirty="0">
              <a:ea typeface="+mn-lt"/>
              <a:cs typeface="+mn-lt"/>
            </a:endParaRPr>
          </a:p>
          <a:p>
            <a:pPr marL="571500" indent="-571500">
              <a:buFont typeface="Arial"/>
              <a:buChar char="•"/>
            </a:pPr>
            <a:r>
              <a:rPr lang="en-US" sz="4400">
                <a:ea typeface="+mn-lt"/>
                <a:cs typeface="+mn-lt"/>
              </a:rPr>
              <a:t>2 people involved in </a:t>
            </a:r>
            <a:r>
              <a:rPr lang="en-US" sz="4400" dirty="0">
                <a:ea typeface="+mn-lt"/>
                <a:cs typeface="+mn-lt"/>
              </a:rPr>
              <a:t>(RFP) process that were not chosen </a:t>
            </a:r>
            <a:endParaRPr lang="en-US"/>
          </a:p>
          <a:p>
            <a:pPr marL="571500" indent="-571500">
              <a:buFont typeface="Arial"/>
              <a:buChar char="•"/>
            </a:pPr>
            <a:r>
              <a:rPr lang="en-US" sz="4400">
                <a:ea typeface="+mn-lt"/>
                <a:cs typeface="+mn-lt"/>
              </a:rPr>
              <a:t>Take action to educate the public </a:t>
            </a:r>
          </a:p>
          <a:p>
            <a:pPr algn="ctr"/>
            <a:endParaRPr lang="en-US" sz="1400">
              <a:highlight>
                <a:srgbClr val="FFFFFF"/>
              </a:highlight>
            </a:endParaRPr>
          </a:p>
        </p:txBody>
      </p:sp>
      <p:sp>
        <p:nvSpPr>
          <p:cNvPr id="3" name="Slide Number Placeholder 2">
            <a:extLst>
              <a:ext uri="{FF2B5EF4-FFF2-40B4-BE49-F238E27FC236}">
                <a16:creationId xmlns:a16="http://schemas.microsoft.com/office/drawing/2014/main" id="{548675DB-5D77-1A61-08DC-74A8B3E94B69}"/>
              </a:ext>
            </a:extLst>
          </p:cNvPr>
          <p:cNvSpPr>
            <a:spLocks noGrp="1"/>
          </p:cNvSpPr>
          <p:nvPr>
            <p:ph type="sldNum" sz="quarter" idx="12"/>
          </p:nvPr>
        </p:nvSpPr>
        <p:spPr/>
        <p:txBody>
          <a:bodyPr/>
          <a:lstStyle/>
          <a:p>
            <a:fld id="{330EA680-D336-4FF7-8B7A-9848BB0A1C32}" type="slidenum">
              <a:rPr lang="en-US" smtClean="0"/>
              <a:t>5</a:t>
            </a:fld>
            <a:endParaRPr lang="en-US"/>
          </a:p>
        </p:txBody>
      </p:sp>
    </p:spTree>
    <p:extLst>
      <p:ext uri="{BB962C8B-B14F-4D97-AF65-F5344CB8AC3E}">
        <p14:creationId xmlns:p14="http://schemas.microsoft.com/office/powerpoint/2010/main" val="314503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BCAC3-190F-3AA8-7853-39566901AD6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1E7000F-B774-0DC7-68D2-28CF0C3C3A21}"/>
              </a:ext>
            </a:extLst>
          </p:cNvPr>
          <p:cNvSpPr txBox="1"/>
          <p:nvPr/>
        </p:nvSpPr>
        <p:spPr>
          <a:xfrm>
            <a:off x="1609706" y="-332"/>
            <a:ext cx="9428859" cy="68634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buFont typeface="Arial"/>
              <a:buChar char="•"/>
            </a:pPr>
            <a:r>
              <a:rPr lang="en-US" sz="4400">
                <a:ea typeface="+mn-lt"/>
                <a:cs typeface="+mn-lt"/>
              </a:rPr>
              <a:t>June 29, 2026</a:t>
            </a:r>
            <a:endParaRPr lang="en-US"/>
          </a:p>
          <a:p>
            <a:pPr marL="571500" indent="-571500">
              <a:buFont typeface="Arial"/>
              <a:buChar char="•"/>
            </a:pPr>
            <a:r>
              <a:rPr lang="en-US" sz="4400">
                <a:ea typeface="+mn-lt"/>
                <a:cs typeface="+mn-lt"/>
              </a:rPr>
              <a:t>Town Hall on July 6</a:t>
            </a:r>
            <a:endParaRPr lang="en-US" sz="1400" baseline="30000">
              <a:ea typeface="+mn-lt"/>
              <a:cs typeface="+mn-lt"/>
            </a:endParaRPr>
          </a:p>
          <a:p>
            <a:pPr marL="571500" indent="-571500">
              <a:buFont typeface="Arial"/>
              <a:buChar char="•"/>
            </a:pPr>
            <a:r>
              <a:rPr lang="en-US" sz="4400">
                <a:ea typeface="+mn-lt"/>
                <a:cs typeface="+mn-lt"/>
              </a:rPr>
              <a:t>Social Media Influencers, Email </a:t>
            </a:r>
          </a:p>
          <a:p>
            <a:pPr marL="571500" indent="-571500">
              <a:buFont typeface="Arial"/>
              <a:buChar char="•"/>
            </a:pPr>
            <a:r>
              <a:rPr lang="en-US" sz="4400">
                <a:ea typeface="+mn-lt"/>
                <a:cs typeface="+mn-lt"/>
              </a:rPr>
              <a:t>Expanded</a:t>
            </a:r>
            <a:r>
              <a:rPr lang="en-US" sz="4400" dirty="0">
                <a:ea typeface="+mn-lt"/>
                <a:cs typeface="+mn-lt"/>
              </a:rPr>
              <a:t> our group </a:t>
            </a:r>
          </a:p>
          <a:p>
            <a:pPr marL="571500" indent="-571500">
              <a:buFont typeface="Arial"/>
              <a:buChar char="•"/>
            </a:pPr>
            <a:r>
              <a:rPr lang="en-US" sz="4400">
                <a:ea typeface="+mn-lt"/>
                <a:cs typeface="+mn-lt"/>
              </a:rPr>
              <a:t>This is not just a VBN issue, it's bigger </a:t>
            </a:r>
          </a:p>
          <a:p>
            <a:pPr marL="571500" indent="-571500">
              <a:buFont typeface="Arial"/>
              <a:buChar char="•"/>
            </a:pPr>
            <a:r>
              <a:rPr lang="en-US" sz="4400">
                <a:ea typeface="+mn-lt"/>
                <a:cs typeface="+mn-lt"/>
              </a:rPr>
              <a:t>July 14 CC deferment</a:t>
            </a:r>
            <a:r>
              <a:rPr lang="en-US" sz="4400" dirty="0">
                <a:ea typeface="+mn-lt"/>
                <a:cs typeface="+mn-lt"/>
              </a:rPr>
              <a:t> of the vote </a:t>
            </a:r>
          </a:p>
          <a:p>
            <a:pPr marL="571500" indent="-571500">
              <a:buFont typeface="Arial"/>
              <a:buChar char="•"/>
            </a:pPr>
            <a:r>
              <a:rPr lang="en-US" sz="4400" dirty="0">
                <a:ea typeface="+mn-lt"/>
                <a:cs typeface="+mn-lt"/>
              </a:rPr>
              <a:t>August 1, </a:t>
            </a:r>
            <a:r>
              <a:rPr lang="en-US" sz="4400">
                <a:ea typeface="+mn-lt"/>
                <a:cs typeface="+mn-lt"/>
              </a:rPr>
              <a:t>2026,</a:t>
            </a:r>
            <a:r>
              <a:rPr lang="en-US" sz="4400" dirty="0">
                <a:ea typeface="+mn-lt"/>
                <a:cs typeface="+mn-lt"/>
              </a:rPr>
              <a:t> to unite, create, and represent a larger voice for our </a:t>
            </a:r>
            <a:r>
              <a:rPr lang="en-US" sz="4400">
                <a:ea typeface="+mn-lt"/>
                <a:cs typeface="+mn-lt"/>
              </a:rPr>
              <a:t>community</a:t>
            </a:r>
          </a:p>
        </p:txBody>
      </p:sp>
      <p:sp>
        <p:nvSpPr>
          <p:cNvPr id="3" name="Slide Number Placeholder 2">
            <a:extLst>
              <a:ext uri="{FF2B5EF4-FFF2-40B4-BE49-F238E27FC236}">
                <a16:creationId xmlns:a16="http://schemas.microsoft.com/office/drawing/2014/main" id="{7381316B-BB6A-C244-FB09-5351AF7647AE}"/>
              </a:ext>
            </a:extLst>
          </p:cNvPr>
          <p:cNvSpPr>
            <a:spLocks noGrp="1"/>
          </p:cNvSpPr>
          <p:nvPr>
            <p:ph type="sldNum" sz="quarter" idx="12"/>
          </p:nvPr>
        </p:nvSpPr>
        <p:spPr/>
        <p:txBody>
          <a:bodyPr/>
          <a:lstStyle/>
          <a:p>
            <a:fld id="{330EA680-D336-4FF7-8B7A-9848BB0A1C32}" type="slidenum">
              <a:rPr lang="en-US" smtClean="0"/>
              <a:t>6</a:t>
            </a:fld>
            <a:endParaRPr lang="en-US"/>
          </a:p>
        </p:txBody>
      </p:sp>
    </p:spTree>
    <p:extLst>
      <p:ext uri="{BB962C8B-B14F-4D97-AF65-F5344CB8AC3E}">
        <p14:creationId xmlns:p14="http://schemas.microsoft.com/office/powerpoint/2010/main" val="649318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6E96C-858D-610A-352C-0844227D26C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874249C-4D42-0853-82B6-230713ECF5E7}"/>
              </a:ext>
            </a:extLst>
          </p:cNvPr>
          <p:cNvSpPr txBox="1"/>
          <p:nvPr/>
        </p:nvSpPr>
        <p:spPr>
          <a:xfrm>
            <a:off x="565484" y="2379742"/>
            <a:ext cx="1070826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5400">
                <a:ea typeface="+mn-lt"/>
                <a:cs typeface="+mn-lt"/>
              </a:rPr>
              <a:t>Eagles on VBN?</a:t>
            </a:r>
            <a:endParaRPr lang="en-US" sz="5400"/>
          </a:p>
        </p:txBody>
      </p:sp>
      <p:sp>
        <p:nvSpPr>
          <p:cNvPr id="3" name="Slide Number Placeholder 2">
            <a:extLst>
              <a:ext uri="{FF2B5EF4-FFF2-40B4-BE49-F238E27FC236}">
                <a16:creationId xmlns:a16="http://schemas.microsoft.com/office/drawing/2014/main" id="{615EAC60-7FB4-F367-94B3-B2DF1BD4BB2F}"/>
              </a:ext>
            </a:extLst>
          </p:cNvPr>
          <p:cNvSpPr>
            <a:spLocks noGrp="1"/>
          </p:cNvSpPr>
          <p:nvPr>
            <p:ph type="sldNum" sz="quarter" idx="12"/>
          </p:nvPr>
        </p:nvSpPr>
        <p:spPr/>
        <p:txBody>
          <a:bodyPr/>
          <a:lstStyle/>
          <a:p>
            <a:fld id="{330EA680-D336-4FF7-8B7A-9848BB0A1C32}" type="slidenum">
              <a:rPr lang="en-US" smtClean="0"/>
              <a:t>7</a:t>
            </a:fld>
            <a:endParaRPr lang="en-US"/>
          </a:p>
        </p:txBody>
      </p:sp>
    </p:spTree>
    <p:extLst>
      <p:ext uri="{BB962C8B-B14F-4D97-AF65-F5344CB8AC3E}">
        <p14:creationId xmlns:p14="http://schemas.microsoft.com/office/powerpoint/2010/main" val="36241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F500C-8054-3E93-9638-0BB43B4F5BE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785A5EF-5DB0-888E-1021-6899A7607AB9}"/>
              </a:ext>
            </a:extLst>
          </p:cNvPr>
          <p:cNvSpPr>
            <a:spLocks noGrp="1"/>
          </p:cNvSpPr>
          <p:nvPr>
            <p:ph type="sldNum" sz="quarter" idx="12"/>
          </p:nvPr>
        </p:nvSpPr>
        <p:spPr/>
        <p:txBody>
          <a:bodyPr/>
          <a:lstStyle/>
          <a:p>
            <a:fld id="{330EA680-D336-4FF7-8B7A-9848BB0A1C32}" type="slidenum">
              <a:rPr lang="en-US" smtClean="0"/>
              <a:t>8</a:t>
            </a:fld>
            <a:endParaRPr lang="en-US"/>
          </a:p>
        </p:txBody>
      </p:sp>
      <p:pic>
        <p:nvPicPr>
          <p:cNvPr id="4" name="Picture 3">
            <a:extLst>
              <a:ext uri="{FF2B5EF4-FFF2-40B4-BE49-F238E27FC236}">
                <a16:creationId xmlns:a16="http://schemas.microsoft.com/office/drawing/2014/main" id="{72EEBA94-7A0A-859A-16B4-3C08B167F743}"/>
              </a:ext>
            </a:extLst>
          </p:cNvPr>
          <p:cNvPicPr>
            <a:picLocks noChangeAspect="1"/>
          </p:cNvPicPr>
          <p:nvPr/>
        </p:nvPicPr>
        <p:blipFill>
          <a:blip r:embed="rId2"/>
          <a:stretch>
            <a:fillRect/>
          </a:stretch>
        </p:blipFill>
        <p:spPr>
          <a:xfrm>
            <a:off x="327129" y="0"/>
            <a:ext cx="11537742" cy="6858000"/>
          </a:xfrm>
          <a:prstGeom prst="rect">
            <a:avLst/>
          </a:prstGeom>
        </p:spPr>
      </p:pic>
    </p:spTree>
    <p:extLst>
      <p:ext uri="{BB962C8B-B14F-4D97-AF65-F5344CB8AC3E}">
        <p14:creationId xmlns:p14="http://schemas.microsoft.com/office/powerpoint/2010/main" val="3735837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59D6C-BCA9-2737-AD02-CAC0565BCB4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7D9681F-C7E1-8868-6277-A1F2C0F8E2F6}"/>
              </a:ext>
            </a:extLst>
          </p:cNvPr>
          <p:cNvSpPr txBox="1"/>
          <p:nvPr/>
        </p:nvSpPr>
        <p:spPr>
          <a:xfrm>
            <a:off x="1540091" y="703342"/>
            <a:ext cx="9428859" cy="64940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dirty="0">
                <a:ea typeface="+mn-lt"/>
                <a:cs typeface="+mn-lt"/>
              </a:rPr>
              <a:t>The Friends of Va. Beach National </a:t>
            </a:r>
            <a:r>
              <a:rPr lang="en-US" sz="4400">
                <a:ea typeface="+mn-lt"/>
                <a:cs typeface="+mn-lt"/>
              </a:rPr>
              <a:t>believes</a:t>
            </a:r>
            <a:r>
              <a:rPr lang="en-US" sz="4400" dirty="0">
                <a:ea typeface="+mn-lt"/>
                <a:cs typeface="+mn-lt"/>
              </a:rPr>
              <a:t> in 4 Core Tenets;</a:t>
            </a:r>
          </a:p>
          <a:p>
            <a:endParaRPr lang="en-US" sz="4000" dirty="0">
              <a:ea typeface="+mn-lt"/>
              <a:cs typeface="+mn-lt"/>
            </a:endParaRPr>
          </a:p>
          <a:p>
            <a:pPr marL="742950" indent="-742950">
              <a:buAutoNum type="arabicPeriod"/>
            </a:pPr>
            <a:r>
              <a:rPr lang="en-US" sz="4000">
                <a:ea typeface="+mn-lt"/>
                <a:cs typeface="+mn-lt"/>
              </a:rPr>
              <a:t>Non-Political</a:t>
            </a:r>
          </a:p>
          <a:p>
            <a:pPr marL="285750" indent="-285750">
              <a:buAutoNum type="arabicPeriod"/>
            </a:pPr>
            <a:r>
              <a:rPr lang="en-US" sz="4000">
                <a:ea typeface="+mn-lt"/>
                <a:cs typeface="+mn-lt"/>
              </a:rPr>
              <a:t>    Accountability:</a:t>
            </a:r>
          </a:p>
          <a:p>
            <a:pPr marL="742950" lvl="1" indent="-285750">
              <a:buFont typeface="Arial"/>
              <a:buChar char="•"/>
            </a:pPr>
            <a:r>
              <a:rPr lang="en-US" sz="4000">
                <a:ea typeface="+mn-lt"/>
                <a:cs typeface="+mn-lt"/>
              </a:rPr>
              <a:t>Focuses on responsible stewardship of city leadership, evaluating areas for improvement, and providing practical solutions to the city.</a:t>
            </a:r>
          </a:p>
          <a:p>
            <a:pPr lvl="1"/>
            <a:endParaRPr lang="en-US" sz="4400">
              <a:ea typeface="+mn-lt"/>
              <a:cs typeface="+mn-lt"/>
            </a:endParaRPr>
          </a:p>
        </p:txBody>
      </p:sp>
      <p:sp>
        <p:nvSpPr>
          <p:cNvPr id="3" name="Slide Number Placeholder 2">
            <a:extLst>
              <a:ext uri="{FF2B5EF4-FFF2-40B4-BE49-F238E27FC236}">
                <a16:creationId xmlns:a16="http://schemas.microsoft.com/office/drawing/2014/main" id="{EC4172A3-09DA-79FA-C825-A90500BBEBC5}"/>
              </a:ext>
            </a:extLst>
          </p:cNvPr>
          <p:cNvSpPr>
            <a:spLocks noGrp="1"/>
          </p:cNvSpPr>
          <p:nvPr>
            <p:ph type="sldNum" sz="quarter" idx="12"/>
          </p:nvPr>
        </p:nvSpPr>
        <p:spPr/>
        <p:txBody>
          <a:bodyPr/>
          <a:lstStyle/>
          <a:p>
            <a:fld id="{330EA680-D336-4FF7-8B7A-9848BB0A1C32}" type="slidenum">
              <a:rPr lang="en-US" smtClean="0"/>
              <a:t>9</a:t>
            </a:fld>
            <a:endParaRPr lang="en-US"/>
          </a:p>
        </p:txBody>
      </p:sp>
    </p:spTree>
    <p:extLst>
      <p:ext uri="{BB962C8B-B14F-4D97-AF65-F5344CB8AC3E}">
        <p14:creationId xmlns:p14="http://schemas.microsoft.com/office/powerpoint/2010/main" val="31899062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933</cp:revision>
  <dcterms:created xsi:type="dcterms:W3CDTF">2026-07-06T03:44:18Z</dcterms:created>
  <dcterms:modified xsi:type="dcterms:W3CDTF">2026-08-06T17:34:43Z</dcterms:modified>
</cp:coreProperties>
</file>